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4529" r:id="rId2"/>
    <p:sldMasterId id="2147484533" r:id="rId3"/>
  </p:sldMasterIdLst>
  <p:notesMasterIdLst>
    <p:notesMasterId r:id="rId37"/>
  </p:notesMasterIdLst>
  <p:handoutMasterIdLst>
    <p:handoutMasterId r:id="rId38"/>
  </p:handoutMasterIdLst>
  <p:sldIdLst>
    <p:sldId id="426" r:id="rId4"/>
    <p:sldId id="467" r:id="rId5"/>
    <p:sldId id="468" r:id="rId6"/>
    <p:sldId id="490" r:id="rId7"/>
    <p:sldId id="469" r:id="rId8"/>
    <p:sldId id="491" r:id="rId9"/>
    <p:sldId id="492" r:id="rId10"/>
    <p:sldId id="500" r:id="rId11"/>
    <p:sldId id="493" r:id="rId12"/>
    <p:sldId id="473" r:id="rId13"/>
    <p:sldId id="471" r:id="rId14"/>
    <p:sldId id="480" r:id="rId15"/>
    <p:sldId id="481" r:id="rId16"/>
    <p:sldId id="472" r:id="rId17"/>
    <p:sldId id="483" r:id="rId18"/>
    <p:sldId id="475" r:id="rId19"/>
    <p:sldId id="476" r:id="rId20"/>
    <p:sldId id="477" r:id="rId21"/>
    <p:sldId id="478" r:id="rId22"/>
    <p:sldId id="482" r:id="rId23"/>
    <p:sldId id="484" r:id="rId24"/>
    <p:sldId id="485" r:id="rId25"/>
    <p:sldId id="486" r:id="rId26"/>
    <p:sldId id="487" r:id="rId27"/>
    <p:sldId id="488" r:id="rId28"/>
    <p:sldId id="489" r:id="rId29"/>
    <p:sldId id="494" r:id="rId30"/>
    <p:sldId id="495" r:id="rId31"/>
    <p:sldId id="496" r:id="rId32"/>
    <p:sldId id="497" r:id="rId33"/>
    <p:sldId id="498" r:id="rId34"/>
    <p:sldId id="501" r:id="rId35"/>
    <p:sldId id="499"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8"/>
    <a:srgbClr val="17375E"/>
    <a:srgbClr val="F40A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3564" autoAdjust="0"/>
  </p:normalViewPr>
  <p:slideViewPr>
    <p:cSldViewPr>
      <p:cViewPr varScale="1">
        <p:scale>
          <a:sx n="111" d="100"/>
          <a:sy n="111" d="100"/>
        </p:scale>
        <p:origin x="1764" y="150"/>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notesViewPr>
    <p:cSldViewPr>
      <p:cViewPr varScale="1">
        <p:scale>
          <a:sx n="66" d="100"/>
          <a:sy n="66" d="100"/>
        </p:scale>
        <p:origin x="-3300"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ea typeface="ＭＳ Ｐゴシック" charset="0"/>
                <a:cs typeface="ＭＳ Ｐゴシック" charset="0"/>
              </a:defRPr>
            </a:lvl1pPr>
          </a:lstStyle>
          <a:p>
            <a:pPr>
              <a:defRPr/>
            </a:pPr>
            <a:endParaRPr lang="zh-CN" alt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16215AEE-C922-4944-98A7-22910184AC8A}" type="datetimeFigureOut">
              <a:rPr lang="en-US" altLang="zh-CN"/>
              <a:pPr/>
              <a:t>5/25/2020</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ea typeface="ＭＳ Ｐゴシック" charset="0"/>
                <a:cs typeface="ＭＳ Ｐゴシック" charset="0"/>
              </a:defRPr>
            </a:lvl1pPr>
          </a:lstStyle>
          <a:p>
            <a:pPr>
              <a:defRPr/>
            </a:pPr>
            <a:endParaRPr lang="zh-CN" alt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427464CF-2C6E-7042-B41B-70D93EDF9A99}" type="slidenum">
              <a:rPr lang="en-US" altLang="zh-CN"/>
              <a:pPr/>
              <a:t>‹#›</a:t>
            </a:fld>
            <a:endParaRPr lang="en-US" altLang="zh-CN"/>
          </a:p>
        </p:txBody>
      </p:sp>
    </p:spTree>
    <p:extLst>
      <p:ext uri="{BB962C8B-B14F-4D97-AF65-F5344CB8AC3E}">
        <p14:creationId xmlns:p14="http://schemas.microsoft.com/office/powerpoint/2010/main" val="1240623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charset="0"/>
                <a:ea typeface="ＭＳ Ｐゴシック" charset="0"/>
                <a:cs typeface="ＭＳ Ｐゴシック" charset="0"/>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CA038EEF-2DAF-6B44-A6B5-C268C3465D47}" type="datetimeFigureOut">
              <a:rPr lang="en-CA" altLang="zh-CN"/>
              <a:pPr/>
              <a:t>2020-05-25</a:t>
            </a:fld>
            <a:endParaRPr lang="en-CA"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charset="0"/>
                <a:ea typeface="ＭＳ Ｐゴシック" charset="0"/>
                <a:cs typeface="ＭＳ Ｐゴシック" charset="0"/>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C013E244-2E7F-424D-868B-6272F407A4EB}" type="slidenum">
              <a:rPr lang="en-CA" altLang="zh-CN"/>
              <a:pPr/>
              <a:t>‹#›</a:t>
            </a:fld>
            <a:endParaRPr lang="en-CA" altLang="zh-CN"/>
          </a:p>
        </p:txBody>
      </p:sp>
    </p:spTree>
    <p:extLst>
      <p:ext uri="{BB962C8B-B14F-4D97-AF65-F5344CB8AC3E}">
        <p14:creationId xmlns:p14="http://schemas.microsoft.com/office/powerpoint/2010/main" val="5302046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mn-lt"/>
        <a:ea typeface="ＭＳ Ｐゴシック" charset="0"/>
        <a:cs typeface="ＭＳ Ｐゴシック" charset="0"/>
      </a:defRPr>
    </a:lvl2pPr>
    <a:lvl3pPr marL="914400" algn="l" rtl="0" eaLnBrk="0" fontAlgn="base" hangingPunct="0">
      <a:spcBef>
        <a:spcPct val="30000"/>
      </a:spcBef>
      <a:spcAft>
        <a:spcPct val="0"/>
      </a:spcAft>
      <a:defRPr kumimoji="1" sz="1200" kern="1200">
        <a:solidFill>
          <a:schemeClr val="tx1"/>
        </a:solidFill>
        <a:latin typeface="+mn-lt"/>
        <a:ea typeface="ＭＳ Ｐゴシック" charset="0"/>
        <a:cs typeface="ＭＳ Ｐゴシック" charset="0"/>
      </a:defRPr>
    </a:lvl3pPr>
    <a:lvl4pPr marL="1371600" algn="l" rtl="0" eaLnBrk="0" fontAlgn="base" hangingPunct="0">
      <a:spcBef>
        <a:spcPct val="30000"/>
      </a:spcBef>
      <a:spcAft>
        <a:spcPct val="0"/>
      </a:spcAft>
      <a:defRPr kumimoji="1" sz="1200" kern="1200">
        <a:solidFill>
          <a:schemeClr val="tx1"/>
        </a:solidFill>
        <a:latin typeface="+mn-lt"/>
        <a:ea typeface="ＭＳ Ｐゴシック" charset="0"/>
        <a:cs typeface="ＭＳ Ｐゴシック" charset="0"/>
      </a:defRPr>
    </a:lvl4pPr>
    <a:lvl5pPr marL="1828800" algn="l" rtl="0" eaLnBrk="0" fontAlgn="base" hangingPunct="0">
      <a:spcBef>
        <a:spcPct val="30000"/>
      </a:spcBef>
      <a:spcAft>
        <a:spcPct val="0"/>
      </a:spcAft>
      <a:defRPr kumimoji="1" sz="1200" kern="1200">
        <a:solidFill>
          <a:schemeClr val="tx1"/>
        </a:solidFill>
        <a:latin typeface="+mn-lt"/>
        <a:ea typeface="ＭＳ Ｐゴシック" charset="0"/>
        <a:cs typeface="ＭＳ Ｐゴシック"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21506"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kumimoji="0" lang="zh-CN" altLang="en-US" dirty="0">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fld id="{AC5281C5-3980-DB40-A51B-12E5376559FA}" type="slidenum">
              <a:rPr kumimoji="0" lang="en-CA" altLang="zh-CN" sz="1200">
                <a:latin typeface="Calibri" charset="0"/>
              </a:rPr>
              <a:pPr/>
              <a:t>1</a:t>
            </a:fld>
            <a:endParaRPr kumimoji="0" lang="en-CA" altLang="zh-CN" sz="1200">
              <a:latin typeface="Calibri" charset="0"/>
            </a:endParaRPr>
          </a:p>
        </p:txBody>
      </p:sp>
    </p:spTree>
    <p:extLst>
      <p:ext uri="{BB962C8B-B14F-4D97-AF65-F5344CB8AC3E}">
        <p14:creationId xmlns:p14="http://schemas.microsoft.com/office/powerpoint/2010/main" val="536356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11</a:t>
            </a:fld>
            <a:endParaRPr lang="en-CA" altLang="zh-CN"/>
          </a:p>
        </p:txBody>
      </p:sp>
    </p:spTree>
    <p:extLst>
      <p:ext uri="{BB962C8B-B14F-4D97-AF65-F5344CB8AC3E}">
        <p14:creationId xmlns:p14="http://schemas.microsoft.com/office/powerpoint/2010/main" val="121837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12</a:t>
            </a:fld>
            <a:endParaRPr lang="en-CA" altLang="zh-CN"/>
          </a:p>
        </p:txBody>
      </p:sp>
    </p:spTree>
    <p:extLst>
      <p:ext uri="{BB962C8B-B14F-4D97-AF65-F5344CB8AC3E}">
        <p14:creationId xmlns:p14="http://schemas.microsoft.com/office/powerpoint/2010/main" val="2907865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13</a:t>
            </a:fld>
            <a:endParaRPr lang="en-CA" altLang="zh-CN"/>
          </a:p>
        </p:txBody>
      </p:sp>
    </p:spTree>
    <p:extLst>
      <p:ext uri="{BB962C8B-B14F-4D97-AF65-F5344CB8AC3E}">
        <p14:creationId xmlns:p14="http://schemas.microsoft.com/office/powerpoint/2010/main" val="104841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14</a:t>
            </a:fld>
            <a:endParaRPr lang="en-CA" altLang="zh-CN"/>
          </a:p>
        </p:txBody>
      </p:sp>
    </p:spTree>
    <p:extLst>
      <p:ext uri="{BB962C8B-B14F-4D97-AF65-F5344CB8AC3E}">
        <p14:creationId xmlns:p14="http://schemas.microsoft.com/office/powerpoint/2010/main" val="338029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15</a:t>
            </a:fld>
            <a:endParaRPr lang="en-CA" altLang="zh-CN"/>
          </a:p>
        </p:txBody>
      </p:sp>
    </p:spTree>
    <p:extLst>
      <p:ext uri="{BB962C8B-B14F-4D97-AF65-F5344CB8AC3E}">
        <p14:creationId xmlns:p14="http://schemas.microsoft.com/office/powerpoint/2010/main" val="698696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16</a:t>
            </a:fld>
            <a:endParaRPr lang="en-CA" altLang="zh-CN"/>
          </a:p>
        </p:txBody>
      </p:sp>
    </p:spTree>
    <p:extLst>
      <p:ext uri="{BB962C8B-B14F-4D97-AF65-F5344CB8AC3E}">
        <p14:creationId xmlns:p14="http://schemas.microsoft.com/office/powerpoint/2010/main" val="1752495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17</a:t>
            </a:fld>
            <a:endParaRPr lang="en-CA" altLang="zh-CN"/>
          </a:p>
        </p:txBody>
      </p:sp>
    </p:spTree>
    <p:extLst>
      <p:ext uri="{BB962C8B-B14F-4D97-AF65-F5344CB8AC3E}">
        <p14:creationId xmlns:p14="http://schemas.microsoft.com/office/powerpoint/2010/main" val="1128333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18</a:t>
            </a:fld>
            <a:endParaRPr lang="en-CA" altLang="zh-CN"/>
          </a:p>
        </p:txBody>
      </p:sp>
    </p:spTree>
    <p:extLst>
      <p:ext uri="{BB962C8B-B14F-4D97-AF65-F5344CB8AC3E}">
        <p14:creationId xmlns:p14="http://schemas.microsoft.com/office/powerpoint/2010/main" val="1793843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19</a:t>
            </a:fld>
            <a:endParaRPr lang="en-CA" altLang="zh-CN"/>
          </a:p>
        </p:txBody>
      </p:sp>
    </p:spTree>
    <p:extLst>
      <p:ext uri="{BB962C8B-B14F-4D97-AF65-F5344CB8AC3E}">
        <p14:creationId xmlns:p14="http://schemas.microsoft.com/office/powerpoint/2010/main" val="15868065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20</a:t>
            </a:fld>
            <a:endParaRPr lang="en-CA" altLang="zh-CN"/>
          </a:p>
        </p:txBody>
      </p:sp>
    </p:spTree>
    <p:extLst>
      <p:ext uri="{BB962C8B-B14F-4D97-AF65-F5344CB8AC3E}">
        <p14:creationId xmlns:p14="http://schemas.microsoft.com/office/powerpoint/2010/main" val="1734100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a:t>
            </a:fld>
            <a:endParaRPr lang="en-CA" altLang="zh-CN"/>
          </a:p>
        </p:txBody>
      </p:sp>
    </p:spTree>
    <p:extLst>
      <p:ext uri="{BB962C8B-B14F-4D97-AF65-F5344CB8AC3E}">
        <p14:creationId xmlns:p14="http://schemas.microsoft.com/office/powerpoint/2010/main" val="1504769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21</a:t>
            </a:fld>
            <a:endParaRPr lang="en-CA" altLang="zh-CN"/>
          </a:p>
        </p:txBody>
      </p:sp>
    </p:spTree>
    <p:extLst>
      <p:ext uri="{BB962C8B-B14F-4D97-AF65-F5344CB8AC3E}">
        <p14:creationId xmlns:p14="http://schemas.microsoft.com/office/powerpoint/2010/main" val="934193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22</a:t>
            </a:fld>
            <a:endParaRPr lang="en-CA" altLang="zh-CN"/>
          </a:p>
        </p:txBody>
      </p:sp>
    </p:spTree>
    <p:extLst>
      <p:ext uri="{BB962C8B-B14F-4D97-AF65-F5344CB8AC3E}">
        <p14:creationId xmlns:p14="http://schemas.microsoft.com/office/powerpoint/2010/main" val="1543399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23</a:t>
            </a:fld>
            <a:endParaRPr lang="en-CA" altLang="zh-CN"/>
          </a:p>
        </p:txBody>
      </p:sp>
    </p:spTree>
    <p:extLst>
      <p:ext uri="{BB962C8B-B14F-4D97-AF65-F5344CB8AC3E}">
        <p14:creationId xmlns:p14="http://schemas.microsoft.com/office/powerpoint/2010/main" val="3397152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24</a:t>
            </a:fld>
            <a:endParaRPr lang="en-CA" altLang="zh-CN"/>
          </a:p>
        </p:txBody>
      </p:sp>
    </p:spTree>
    <p:extLst>
      <p:ext uri="{BB962C8B-B14F-4D97-AF65-F5344CB8AC3E}">
        <p14:creationId xmlns:p14="http://schemas.microsoft.com/office/powerpoint/2010/main" val="4186222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25</a:t>
            </a:fld>
            <a:endParaRPr lang="en-CA" altLang="zh-CN"/>
          </a:p>
        </p:txBody>
      </p:sp>
    </p:spTree>
    <p:extLst>
      <p:ext uri="{BB962C8B-B14F-4D97-AF65-F5344CB8AC3E}">
        <p14:creationId xmlns:p14="http://schemas.microsoft.com/office/powerpoint/2010/main" val="1012956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26</a:t>
            </a:fld>
            <a:endParaRPr lang="en-CA" altLang="zh-CN"/>
          </a:p>
        </p:txBody>
      </p:sp>
    </p:spTree>
    <p:extLst>
      <p:ext uri="{BB962C8B-B14F-4D97-AF65-F5344CB8AC3E}">
        <p14:creationId xmlns:p14="http://schemas.microsoft.com/office/powerpoint/2010/main" val="649258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Intro. Self reflection</a:t>
            </a:r>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27</a:t>
            </a:fld>
            <a:endParaRPr lang="en-CA" altLang="zh-CN"/>
          </a:p>
        </p:txBody>
      </p:sp>
    </p:spTree>
    <p:extLst>
      <p:ext uri="{BB962C8B-B14F-4D97-AF65-F5344CB8AC3E}">
        <p14:creationId xmlns:p14="http://schemas.microsoft.com/office/powerpoint/2010/main" val="34645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28</a:t>
            </a:fld>
            <a:endParaRPr lang="en-CA" altLang="zh-CN"/>
          </a:p>
        </p:txBody>
      </p:sp>
    </p:spTree>
    <p:extLst>
      <p:ext uri="{BB962C8B-B14F-4D97-AF65-F5344CB8AC3E}">
        <p14:creationId xmlns:p14="http://schemas.microsoft.com/office/powerpoint/2010/main" val="2650455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29</a:t>
            </a:fld>
            <a:endParaRPr lang="en-CA" altLang="zh-CN"/>
          </a:p>
        </p:txBody>
      </p:sp>
    </p:spTree>
    <p:extLst>
      <p:ext uri="{BB962C8B-B14F-4D97-AF65-F5344CB8AC3E}">
        <p14:creationId xmlns:p14="http://schemas.microsoft.com/office/powerpoint/2010/main" val="3794376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30</a:t>
            </a:fld>
            <a:endParaRPr lang="en-CA" altLang="zh-CN"/>
          </a:p>
        </p:txBody>
      </p:sp>
    </p:spTree>
    <p:extLst>
      <p:ext uri="{BB962C8B-B14F-4D97-AF65-F5344CB8AC3E}">
        <p14:creationId xmlns:p14="http://schemas.microsoft.com/office/powerpoint/2010/main" val="737390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3</a:t>
            </a:fld>
            <a:endParaRPr lang="en-CA" altLang="zh-CN"/>
          </a:p>
        </p:txBody>
      </p:sp>
    </p:spTree>
    <p:extLst>
      <p:ext uri="{BB962C8B-B14F-4D97-AF65-F5344CB8AC3E}">
        <p14:creationId xmlns:p14="http://schemas.microsoft.com/office/powerpoint/2010/main" val="2578356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can then fabricate these devices for the purpose of designing CWDM systems, as we can see in this example here, where 4 channels, each has its own cascaded levels are used in a single filter. This system is designed for 20nm spacing, 4 channel CWDM systems. This is hopefully the ideal, box-like filter shape that is required for telecom grade filters. It is important to note that all of this is can be made entirely on a very compact footprint with minimal on-chip real-estate, and require absolutely no active thermal tuning.</a:t>
            </a:r>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31</a:t>
            </a:fld>
            <a:endParaRPr lang="en-CA" altLang="zh-CN"/>
          </a:p>
        </p:txBody>
      </p:sp>
    </p:spTree>
    <p:extLst>
      <p:ext uri="{BB962C8B-B14F-4D97-AF65-F5344CB8AC3E}">
        <p14:creationId xmlns:p14="http://schemas.microsoft.com/office/powerpoint/2010/main" val="497938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this brings me to the end of my presentation. All of this work was possible by these people here, NSERC for providing the support and funding of my degree, </a:t>
            </a:r>
            <a:r>
              <a:rPr lang="en-CA" dirty="0" err="1"/>
              <a:t>keysight</a:t>
            </a:r>
            <a:r>
              <a:rPr lang="en-CA" dirty="0"/>
              <a:t> for funding the </a:t>
            </a:r>
            <a:r>
              <a:rPr lang="en-CA" dirty="0" err="1"/>
              <a:t>cdc</a:t>
            </a:r>
            <a:r>
              <a:rPr lang="en-CA" dirty="0"/>
              <a:t> projects and fabrication runs, Applied nanotools, the university of Washington and the NNIN for fabricating the </a:t>
            </a:r>
            <a:r>
              <a:rPr lang="en-CA" dirty="0" err="1"/>
              <a:t>Ebeam</a:t>
            </a:r>
            <a:r>
              <a:rPr lang="en-CA" dirty="0"/>
              <a:t> chips and supporting the </a:t>
            </a:r>
            <a:r>
              <a:rPr lang="en-CA" dirty="0" err="1"/>
              <a:t>Siepic</a:t>
            </a:r>
            <a:r>
              <a:rPr lang="en-CA" dirty="0"/>
              <a:t> </a:t>
            </a:r>
            <a:r>
              <a:rPr lang="en-CA" dirty="0" err="1"/>
              <a:t>ebeam</a:t>
            </a:r>
            <a:r>
              <a:rPr lang="en-CA" dirty="0"/>
              <a:t> </a:t>
            </a:r>
            <a:r>
              <a:rPr lang="en-CA" dirty="0" err="1"/>
              <a:t>pdk</a:t>
            </a:r>
            <a:r>
              <a:rPr lang="en-CA" dirty="0"/>
              <a:t>. IME, AMF, and the people at CMC for the optical lithography fabrication and their support in developing the SiEPIC IME and AMF PDKs.</a:t>
            </a:r>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33</a:t>
            </a:fld>
            <a:endParaRPr lang="en-CA" altLang="zh-CN"/>
          </a:p>
        </p:txBody>
      </p:sp>
    </p:spTree>
    <p:extLst>
      <p:ext uri="{BB962C8B-B14F-4D97-AF65-F5344CB8AC3E}">
        <p14:creationId xmlns:p14="http://schemas.microsoft.com/office/powerpoint/2010/main" val="314320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4</a:t>
            </a:fld>
            <a:endParaRPr lang="en-CA" altLang="zh-CN"/>
          </a:p>
        </p:txBody>
      </p:sp>
    </p:spTree>
    <p:extLst>
      <p:ext uri="{BB962C8B-B14F-4D97-AF65-F5344CB8AC3E}">
        <p14:creationId xmlns:p14="http://schemas.microsoft.com/office/powerpoint/2010/main" val="2821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5</a:t>
            </a:fld>
            <a:endParaRPr lang="en-CA" altLang="zh-CN"/>
          </a:p>
        </p:txBody>
      </p:sp>
    </p:spTree>
    <p:extLst>
      <p:ext uri="{BB962C8B-B14F-4D97-AF65-F5344CB8AC3E}">
        <p14:creationId xmlns:p14="http://schemas.microsoft.com/office/powerpoint/2010/main" val="1673129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6</a:t>
            </a:fld>
            <a:endParaRPr lang="en-CA" altLang="zh-CN"/>
          </a:p>
        </p:txBody>
      </p:sp>
    </p:spTree>
    <p:extLst>
      <p:ext uri="{BB962C8B-B14F-4D97-AF65-F5344CB8AC3E}">
        <p14:creationId xmlns:p14="http://schemas.microsoft.com/office/powerpoint/2010/main" val="2711915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7</a:t>
            </a:fld>
            <a:endParaRPr lang="en-CA" altLang="zh-CN"/>
          </a:p>
        </p:txBody>
      </p:sp>
    </p:spTree>
    <p:extLst>
      <p:ext uri="{BB962C8B-B14F-4D97-AF65-F5344CB8AC3E}">
        <p14:creationId xmlns:p14="http://schemas.microsoft.com/office/powerpoint/2010/main" val="3085759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9</a:t>
            </a:fld>
            <a:endParaRPr lang="en-CA" altLang="zh-CN"/>
          </a:p>
        </p:txBody>
      </p:sp>
    </p:spTree>
    <p:extLst>
      <p:ext uri="{BB962C8B-B14F-4D97-AF65-F5344CB8AC3E}">
        <p14:creationId xmlns:p14="http://schemas.microsoft.com/office/powerpoint/2010/main" val="3641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C013E244-2E7F-424D-868B-6272F407A4EB}" type="slidenum">
              <a:rPr lang="en-CA" altLang="zh-CN" smtClean="0"/>
              <a:pPr/>
              <a:t>10</a:t>
            </a:fld>
            <a:endParaRPr lang="en-CA" altLang="zh-CN"/>
          </a:p>
        </p:txBody>
      </p:sp>
    </p:spTree>
    <p:extLst>
      <p:ext uri="{BB962C8B-B14F-4D97-AF65-F5344CB8AC3E}">
        <p14:creationId xmlns:p14="http://schemas.microsoft.com/office/powerpoint/2010/main" val="2478069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C31E0B7-D99D-9840-9AA4-AFE996601F1A}"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A206E04A-F11E-B440-BE56-672A77B992BE}" type="slidenum">
              <a:rPr lang="en-US" altLang="zh-CN"/>
              <a:pPr/>
              <a:t>‹#›</a:t>
            </a:fld>
            <a:endParaRPr lang="en-US" altLang="zh-CN"/>
          </a:p>
        </p:txBody>
      </p:sp>
    </p:spTree>
    <p:extLst>
      <p:ext uri="{BB962C8B-B14F-4D97-AF65-F5344CB8AC3E}">
        <p14:creationId xmlns:p14="http://schemas.microsoft.com/office/powerpoint/2010/main" val="63845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CD81206-CB00-054A-A73E-85C388CF01BA}"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1E9BCCCB-21CF-D04B-A364-8E801CB5BFE5}" type="slidenum">
              <a:rPr lang="en-US" altLang="zh-CN"/>
              <a:pPr/>
              <a:t>‹#›</a:t>
            </a:fld>
            <a:endParaRPr lang="en-US" altLang="zh-CN"/>
          </a:p>
        </p:txBody>
      </p:sp>
    </p:spTree>
    <p:extLst>
      <p:ext uri="{BB962C8B-B14F-4D97-AF65-F5344CB8AC3E}">
        <p14:creationId xmlns:p14="http://schemas.microsoft.com/office/powerpoint/2010/main" val="83603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63C9DB7-BA8E-3248-A482-551635BAD7C2}"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759A751F-EE8D-894D-BD31-CD08B272B8CB}" type="slidenum">
              <a:rPr lang="en-US" altLang="zh-CN"/>
              <a:pPr/>
              <a:t>‹#›</a:t>
            </a:fld>
            <a:endParaRPr lang="en-US" altLang="zh-CN"/>
          </a:p>
        </p:txBody>
      </p:sp>
    </p:spTree>
    <p:extLst>
      <p:ext uri="{BB962C8B-B14F-4D97-AF65-F5344CB8AC3E}">
        <p14:creationId xmlns:p14="http://schemas.microsoft.com/office/powerpoint/2010/main" val="304541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E076C303-4390-464C-B7E9-6F5306EF3170}" type="datetime1">
              <a:rPr lang="en-US" altLang="zh-CN"/>
              <a:pPr/>
              <a:t>5/25/2020</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5EEF0ADD-B214-C447-AFD4-6330ECD69B34}" type="slidenum">
              <a:rPr lang="en-US" altLang="zh-CN"/>
              <a:pPr/>
              <a:t>‹#›</a:t>
            </a:fld>
            <a:endParaRPr lang="en-US" altLang="zh-CN"/>
          </a:p>
        </p:txBody>
      </p:sp>
    </p:spTree>
    <p:extLst>
      <p:ext uri="{BB962C8B-B14F-4D97-AF65-F5344CB8AC3E}">
        <p14:creationId xmlns:p14="http://schemas.microsoft.com/office/powerpoint/2010/main" val="9808379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endParaRPr lang="en-CA" dirty="0"/>
          </a:p>
        </p:txBody>
      </p:sp>
      <p:sp>
        <p:nvSpPr>
          <p:cNvPr id="9" name="Date Placeholder 3"/>
          <p:cNvSpPr>
            <a:spLocks noGrp="1"/>
          </p:cNvSpPr>
          <p:nvPr>
            <p:ph type="dt" sz="half" idx="10"/>
          </p:nvPr>
        </p:nvSpPr>
        <p:spPr/>
        <p:txBody>
          <a:bodyPr/>
          <a:lstStyle>
            <a:lvl1pPr>
              <a:defRPr>
                <a:solidFill>
                  <a:srgbClr val="D9D9D9"/>
                </a:solidFill>
              </a:defRPr>
            </a:lvl1pPr>
          </a:lstStyle>
          <a:p>
            <a:fld id="{5CA8F940-8C0D-5F40-9547-CE421C3644DF}" type="datetime1">
              <a:rPr lang="en-US" altLang="zh-CN" smtClean="0"/>
              <a:pPr/>
              <a:t>5/25/2020</a:t>
            </a:fld>
            <a:endParaRPr lang="en-US" altLang="zh-CN"/>
          </a:p>
        </p:txBody>
      </p:sp>
      <p:sp>
        <p:nvSpPr>
          <p:cNvPr id="11" name="Footer Placeholder 4"/>
          <p:cNvSpPr>
            <a:spLocks noGrp="1"/>
          </p:cNvSpPr>
          <p:nvPr>
            <p:ph type="ftr" sz="quarter" idx="11"/>
          </p:nvPr>
        </p:nvSpPr>
        <p:spPr/>
        <p:txBody>
          <a:bodyPr/>
          <a:lstStyle>
            <a:lvl1pPr>
              <a:defRPr/>
            </a:lvl1pPr>
          </a:lstStyle>
          <a:p>
            <a:r>
              <a:rPr lang="en-US" altLang="zh-CN"/>
              <a:t>Yun, Han ©2013</a:t>
            </a:r>
          </a:p>
        </p:txBody>
      </p:sp>
      <p:sp>
        <p:nvSpPr>
          <p:cNvPr id="12" name="Slide Number Placeholder 5"/>
          <p:cNvSpPr>
            <a:spLocks noGrp="1"/>
          </p:cNvSpPr>
          <p:nvPr>
            <p:ph type="sldNum" sz="quarter" idx="12"/>
          </p:nvPr>
        </p:nvSpPr>
        <p:spPr/>
        <p:txBody>
          <a:bodyPr/>
          <a:lstStyle>
            <a:lvl1pPr>
              <a:defRPr>
                <a:solidFill>
                  <a:srgbClr val="D9D9D9"/>
                </a:solidFill>
              </a:defRPr>
            </a:lvl1pPr>
          </a:lstStyle>
          <a:p>
            <a:fld id="{17BB8376-F12B-CB44-BE0C-DBE0A170CA7C}" type="slidenum">
              <a:rPr lang="en-US" altLang="zh-CN" smtClean="0"/>
              <a:pPr/>
              <a:t>‹#›</a:t>
            </a:fld>
            <a:endParaRPr lang="en-US" altLang="zh-CN"/>
          </a:p>
        </p:txBody>
      </p:sp>
      <p:pic>
        <p:nvPicPr>
          <p:cNvPr id="13"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468313" y="1125538"/>
            <a:ext cx="8207375" cy="0"/>
          </a:xfrm>
          <a:prstGeom prst="line">
            <a:avLst/>
          </a:prstGeom>
          <a:ln w="381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9"/>
          <p:cNvGrpSpPr>
            <a:grpSpLocks/>
          </p:cNvGrpSpPr>
          <p:nvPr userDrawn="1"/>
        </p:nvGrpSpPr>
        <p:grpSpPr bwMode="auto">
          <a:xfrm>
            <a:off x="3419475" y="6165850"/>
            <a:ext cx="2460625" cy="558800"/>
            <a:chOff x="3635896" y="6165304"/>
            <a:chExt cx="2459608" cy="559133"/>
          </a:xfrm>
        </p:grpSpPr>
        <p:sp>
          <p:nvSpPr>
            <p:cNvPr id="16" name="TextBox 15"/>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17" name="Picture 5"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
        <p:nvSpPr>
          <p:cNvPr id="20" name="Footer Placeholder 4"/>
          <p:cNvSpPr txBox="1">
            <a:spLocks/>
          </p:cNvSpPr>
          <p:nvPr userDrawn="1"/>
        </p:nvSpPr>
        <p:spPr>
          <a:xfrm>
            <a:off x="6248400" y="0"/>
            <a:ext cx="2895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r>
              <a:rPr lang="en-CA" altLang="zh-CN"/>
              <a:t>Hammood, Mustafa ©2020</a:t>
            </a:r>
            <a:endParaRPr lang="en-US" altLang="zh-CN" dirty="0"/>
          </a:p>
        </p:txBody>
      </p:sp>
    </p:spTree>
    <p:extLst>
      <p:ext uri="{BB962C8B-B14F-4D97-AF65-F5344CB8AC3E}">
        <p14:creationId xmlns:p14="http://schemas.microsoft.com/office/powerpoint/2010/main" val="3003286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6" descr="ecerevppt_navyjuly26.jpg"/>
          <p:cNvPicPr>
            <a:picLocks noChangeAspect="1"/>
          </p:cNvPicPr>
          <p:nvPr/>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12"/>
          <p:cNvGrpSpPr>
            <a:grpSpLocks/>
          </p:cNvGrpSpPr>
          <p:nvPr/>
        </p:nvGrpSpPr>
        <p:grpSpPr bwMode="auto">
          <a:xfrm>
            <a:off x="3419475" y="6165850"/>
            <a:ext cx="2460625" cy="558800"/>
            <a:chOff x="3635896" y="6165304"/>
            <a:chExt cx="2459608" cy="559133"/>
          </a:xfrm>
        </p:grpSpPr>
        <p:sp>
          <p:nvSpPr>
            <p:cNvPr id="6" name="TextBox 5"/>
            <p:cNvSpPr txBox="1"/>
            <p:nvPr/>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7" name="Picture 5" descr="MiNa_Logo_whit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extBox 7"/>
          <p:cNvSpPr txBox="1"/>
          <p:nvPr/>
        </p:nvSpPr>
        <p:spPr>
          <a:xfrm>
            <a:off x="6156325" y="6237288"/>
            <a:ext cx="987425" cy="461962"/>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1200" b="1">
                <a:solidFill>
                  <a:schemeClr val="bg1"/>
                </a:solidFill>
              </a:rPr>
              <a:t>SI-EPIC</a:t>
            </a:r>
          </a:p>
          <a:p>
            <a:pPr eaLnBrk="1" hangingPunct="1">
              <a:defRPr/>
            </a:pPr>
            <a:r>
              <a:rPr lang="en-US" sz="1200" b="1">
                <a:solidFill>
                  <a:schemeClr val="bg1"/>
                </a:solidFill>
              </a:rPr>
              <a:t>PROGRAM</a:t>
            </a:r>
            <a:endParaRPr lang="en-US" sz="1200" b="1"/>
          </a:p>
        </p:txBody>
      </p:sp>
      <p:sp>
        <p:nvSpPr>
          <p:cNvPr id="2" name="Title 1"/>
          <p:cNvSpPr>
            <a:spLocks noGrp="1"/>
          </p:cNvSpPr>
          <p:nvPr>
            <p:ph type="ctrTitle"/>
          </p:nvPr>
        </p:nvSpPr>
        <p:spPr>
          <a:xfrm>
            <a:off x="685800" y="2511425"/>
            <a:ext cx="7772400" cy="1470025"/>
          </a:xfrm>
        </p:spPr>
        <p:txBody>
          <a:bodyPr/>
          <a:lstStyle>
            <a:lvl1pPr>
              <a:defRPr>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267200"/>
            <a:ext cx="6400800" cy="14478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Date Placeholder 3"/>
          <p:cNvSpPr>
            <a:spLocks noGrp="1"/>
          </p:cNvSpPr>
          <p:nvPr>
            <p:ph type="dt" sz="half" idx="10"/>
          </p:nvPr>
        </p:nvSpPr>
        <p:spPr/>
        <p:txBody>
          <a:bodyPr/>
          <a:lstStyle>
            <a:lvl1pPr>
              <a:defRPr>
                <a:solidFill>
                  <a:srgbClr val="D9D9D9"/>
                </a:solidFill>
              </a:defRPr>
            </a:lvl1pPr>
          </a:lstStyle>
          <a:p>
            <a:fld id="{93BCDC2B-E37E-7845-AABF-FC5B18D3CD04}" type="datetime1">
              <a:rPr lang="en-US" altLang="zh-CN" smtClean="0"/>
              <a:pPr/>
              <a:t>5/25/2020</a:t>
            </a:fld>
            <a:endParaRPr lang="en-US" altLang="zh-CN"/>
          </a:p>
        </p:txBody>
      </p:sp>
      <p:sp>
        <p:nvSpPr>
          <p:cNvPr id="10"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11" name="Slide Number Placeholder 5"/>
          <p:cNvSpPr>
            <a:spLocks noGrp="1"/>
          </p:cNvSpPr>
          <p:nvPr>
            <p:ph type="sldNum" sz="quarter" idx="12"/>
          </p:nvPr>
        </p:nvSpPr>
        <p:spPr/>
        <p:txBody>
          <a:bodyPr/>
          <a:lstStyle>
            <a:lvl1pPr>
              <a:defRPr>
                <a:solidFill>
                  <a:srgbClr val="D9D9D9"/>
                </a:solidFill>
              </a:defRPr>
            </a:lvl1pPr>
          </a:lstStyle>
          <a:p>
            <a:fld id="{155D2586-85F8-5841-9F86-65DE4DF41CF7}" type="slidenum">
              <a:rPr lang="en-US" altLang="zh-CN" smtClean="0"/>
              <a:pPr/>
              <a:t>‹#›</a:t>
            </a:fld>
            <a:endParaRPr lang="en-US" altLang="zh-CN"/>
          </a:p>
        </p:txBody>
      </p:sp>
      <p:pic>
        <p:nvPicPr>
          <p:cNvPr id="12"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3" name="Group 12"/>
          <p:cNvGrpSpPr>
            <a:grpSpLocks/>
          </p:cNvGrpSpPr>
          <p:nvPr userDrawn="1"/>
        </p:nvGrpSpPr>
        <p:grpSpPr bwMode="auto">
          <a:xfrm>
            <a:off x="3419475" y="6165850"/>
            <a:ext cx="2460625" cy="558800"/>
            <a:chOff x="3635896" y="6165304"/>
            <a:chExt cx="2459608" cy="559133"/>
          </a:xfrm>
        </p:grpSpPr>
        <p:sp>
          <p:nvSpPr>
            <p:cNvPr id="14" name="TextBox 13"/>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15" name="Picture 5"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6" name="TextBox 15"/>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368617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3" name="Picture 6" descr="ecerevppt_navyjuly26.jpg"/>
          <p:cNvPicPr>
            <a:picLocks noChangeAspect="1"/>
          </p:cNvPicPr>
          <p:nvPr/>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 name="Straight Connector 3"/>
          <p:cNvCxnSpPr/>
          <p:nvPr/>
        </p:nvCxnSpPr>
        <p:spPr>
          <a:xfrm>
            <a:off x="468313" y="1125538"/>
            <a:ext cx="8207375" cy="0"/>
          </a:xfrm>
          <a:prstGeom prst="line">
            <a:avLst/>
          </a:prstGeom>
          <a:ln w="381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19"/>
          <p:cNvGrpSpPr>
            <a:grpSpLocks/>
          </p:cNvGrpSpPr>
          <p:nvPr/>
        </p:nvGrpSpPr>
        <p:grpSpPr bwMode="auto">
          <a:xfrm>
            <a:off x="3419475" y="6165850"/>
            <a:ext cx="2460625" cy="558800"/>
            <a:chOff x="3635896" y="6165304"/>
            <a:chExt cx="2459608" cy="559133"/>
          </a:xfrm>
        </p:grpSpPr>
        <p:sp>
          <p:nvSpPr>
            <p:cNvPr id="6" name="TextBox 5"/>
            <p:cNvSpPr txBox="1"/>
            <p:nvPr/>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7" name="Picture 5" descr="MiNa_Logo_whit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 name="TextBox 7"/>
          <p:cNvSpPr txBox="1"/>
          <p:nvPr/>
        </p:nvSpPr>
        <p:spPr>
          <a:xfrm>
            <a:off x="6156325" y="6237288"/>
            <a:ext cx="987425" cy="461962"/>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1200" b="1">
                <a:solidFill>
                  <a:schemeClr val="bg1"/>
                </a:solidFill>
              </a:rPr>
              <a:t>SI-EPIC</a:t>
            </a:r>
          </a:p>
          <a:p>
            <a:pPr eaLnBrk="1" hangingPunct="1">
              <a:defRPr/>
            </a:pPr>
            <a:r>
              <a:rPr lang="en-US" sz="1200" b="1">
                <a:solidFill>
                  <a:schemeClr val="bg1"/>
                </a:solidFill>
              </a:rPr>
              <a:t>PROGRAM</a:t>
            </a:r>
            <a:endParaRPr lang="en-US" sz="1200" b="1"/>
          </a:p>
        </p:txBody>
      </p:sp>
      <p:sp>
        <p:nvSpPr>
          <p:cNvPr id="10" name="Title 9"/>
          <p:cNvSpPr>
            <a:spLocks noGrp="1"/>
          </p:cNvSpPr>
          <p:nvPr>
            <p:ph type="title"/>
          </p:nvPr>
        </p:nvSpPr>
        <p:spPr/>
        <p:txBody>
          <a:bodyPr/>
          <a:lstStyle/>
          <a:p>
            <a:r>
              <a:rPr lang="en-US"/>
              <a:t>Click to edit Master title style</a:t>
            </a:r>
            <a:endParaRPr lang="en-CA" dirty="0"/>
          </a:p>
        </p:txBody>
      </p:sp>
      <p:sp>
        <p:nvSpPr>
          <p:cNvPr id="9" name="Date Placeholder 3"/>
          <p:cNvSpPr>
            <a:spLocks noGrp="1"/>
          </p:cNvSpPr>
          <p:nvPr>
            <p:ph type="dt" sz="half" idx="10"/>
          </p:nvPr>
        </p:nvSpPr>
        <p:spPr/>
        <p:txBody>
          <a:bodyPr/>
          <a:lstStyle>
            <a:lvl1pPr>
              <a:defRPr>
                <a:solidFill>
                  <a:srgbClr val="D9D9D9"/>
                </a:solidFill>
              </a:defRPr>
            </a:lvl1pPr>
          </a:lstStyle>
          <a:p>
            <a:fld id="{5CA8F940-8C0D-5F40-9547-CE421C3644DF}" type="datetime1">
              <a:rPr lang="en-US" altLang="zh-CN" smtClean="0"/>
              <a:pPr/>
              <a:t>5/25/2020</a:t>
            </a:fld>
            <a:endParaRPr lang="en-US" altLang="zh-CN"/>
          </a:p>
        </p:txBody>
      </p:sp>
      <p:sp>
        <p:nvSpPr>
          <p:cNvPr id="11"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12" name="Slide Number Placeholder 5"/>
          <p:cNvSpPr>
            <a:spLocks noGrp="1"/>
          </p:cNvSpPr>
          <p:nvPr>
            <p:ph type="sldNum" sz="quarter" idx="12"/>
          </p:nvPr>
        </p:nvSpPr>
        <p:spPr/>
        <p:txBody>
          <a:bodyPr/>
          <a:lstStyle>
            <a:lvl1pPr>
              <a:defRPr>
                <a:solidFill>
                  <a:srgbClr val="D9D9D9"/>
                </a:solidFill>
              </a:defRPr>
            </a:lvl1pPr>
          </a:lstStyle>
          <a:p>
            <a:fld id="{17BB8376-F12B-CB44-BE0C-DBE0A170CA7C}" type="slidenum">
              <a:rPr lang="en-US" altLang="zh-CN" smtClean="0"/>
              <a:pPr/>
              <a:t>‹#›</a:t>
            </a:fld>
            <a:endParaRPr lang="en-US" altLang="zh-CN"/>
          </a:p>
        </p:txBody>
      </p:sp>
      <p:pic>
        <p:nvPicPr>
          <p:cNvPr id="13"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Connector 13"/>
          <p:cNvCxnSpPr/>
          <p:nvPr userDrawn="1"/>
        </p:nvCxnSpPr>
        <p:spPr>
          <a:xfrm>
            <a:off x="468313" y="1125538"/>
            <a:ext cx="8207375" cy="0"/>
          </a:xfrm>
          <a:prstGeom prst="line">
            <a:avLst/>
          </a:prstGeom>
          <a:ln w="381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5" name="Group 19"/>
          <p:cNvGrpSpPr>
            <a:grpSpLocks/>
          </p:cNvGrpSpPr>
          <p:nvPr userDrawn="1"/>
        </p:nvGrpSpPr>
        <p:grpSpPr bwMode="auto">
          <a:xfrm>
            <a:off x="3419475" y="6165850"/>
            <a:ext cx="2460625" cy="558800"/>
            <a:chOff x="3635896" y="6165304"/>
            <a:chExt cx="2459608" cy="559133"/>
          </a:xfrm>
        </p:grpSpPr>
        <p:sp>
          <p:nvSpPr>
            <p:cNvPr id="16" name="TextBox 15"/>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dirty="0">
                <a:solidFill>
                  <a:schemeClr val="bg1"/>
                </a:solidFill>
              </a:endParaRPr>
            </a:p>
          </p:txBody>
        </p:sp>
        <p:pic>
          <p:nvPicPr>
            <p:cNvPr id="17" name="Picture 5"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9" name="TextBox 18"/>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4184373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2" name="Picture 6" descr="ecerevppt_navyjuly26.jpg"/>
          <p:cNvPicPr>
            <a:picLocks noChangeAspect="1"/>
          </p:cNvPicPr>
          <p:nvPr/>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TextBox 2"/>
          <p:cNvSpPr txBox="1"/>
          <p:nvPr/>
        </p:nvSpPr>
        <p:spPr>
          <a:xfrm>
            <a:off x="6156325" y="6237288"/>
            <a:ext cx="987425" cy="461962"/>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1200" b="1">
                <a:solidFill>
                  <a:schemeClr val="bg1"/>
                </a:solidFill>
              </a:rPr>
              <a:t>SI-EPIC</a:t>
            </a:r>
          </a:p>
          <a:p>
            <a:pPr eaLnBrk="1" hangingPunct="1">
              <a:defRPr/>
            </a:pPr>
            <a:r>
              <a:rPr lang="en-US" sz="1200" b="1">
                <a:solidFill>
                  <a:schemeClr val="bg1"/>
                </a:solidFill>
              </a:rPr>
              <a:t>PROGRAM</a:t>
            </a:r>
            <a:endParaRPr lang="en-US" sz="1200" b="1"/>
          </a:p>
        </p:txBody>
      </p:sp>
      <p:grpSp>
        <p:nvGrpSpPr>
          <p:cNvPr id="4" name="Group 14"/>
          <p:cNvGrpSpPr>
            <a:grpSpLocks/>
          </p:cNvGrpSpPr>
          <p:nvPr/>
        </p:nvGrpSpPr>
        <p:grpSpPr bwMode="auto">
          <a:xfrm>
            <a:off x="3419475" y="6165850"/>
            <a:ext cx="2460625" cy="558800"/>
            <a:chOff x="3635896" y="6165304"/>
            <a:chExt cx="2459608" cy="559133"/>
          </a:xfrm>
        </p:grpSpPr>
        <p:sp>
          <p:nvSpPr>
            <p:cNvPr id="5" name="TextBox 4"/>
            <p:cNvSpPr txBox="1"/>
            <p:nvPr/>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6" name="Picture 10" descr="MiNa_Logo_white.pd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Date Placeholder 3"/>
          <p:cNvSpPr>
            <a:spLocks noGrp="1"/>
          </p:cNvSpPr>
          <p:nvPr>
            <p:ph type="dt" sz="half" idx="10"/>
          </p:nvPr>
        </p:nvSpPr>
        <p:spPr/>
        <p:txBody>
          <a:bodyPr/>
          <a:lstStyle>
            <a:lvl1pPr>
              <a:defRPr>
                <a:solidFill>
                  <a:srgbClr val="D9D9D9"/>
                </a:solidFill>
              </a:defRPr>
            </a:lvl1pPr>
          </a:lstStyle>
          <a:p>
            <a:fld id="{DD399CBA-90F1-8740-8ACB-6A73FE316139}" type="datetime1">
              <a:rPr lang="en-US" altLang="zh-CN" smtClean="0"/>
              <a:pPr/>
              <a:t>5/25/2020</a:t>
            </a:fld>
            <a:endParaRPr lang="en-US" altLang="zh-CN"/>
          </a:p>
        </p:txBody>
      </p:sp>
      <p:sp>
        <p:nvSpPr>
          <p:cNvPr id="8"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9" name="Slide Number Placeholder 5"/>
          <p:cNvSpPr>
            <a:spLocks noGrp="1"/>
          </p:cNvSpPr>
          <p:nvPr>
            <p:ph type="sldNum" sz="quarter" idx="12"/>
          </p:nvPr>
        </p:nvSpPr>
        <p:spPr/>
        <p:txBody>
          <a:bodyPr/>
          <a:lstStyle>
            <a:lvl1pPr>
              <a:defRPr>
                <a:solidFill>
                  <a:srgbClr val="D9D9D9"/>
                </a:solidFill>
              </a:defRPr>
            </a:lvl1pPr>
          </a:lstStyle>
          <a:p>
            <a:fld id="{659912D8-523A-AC41-BE45-8102B5420805}" type="slidenum">
              <a:rPr lang="en-US" altLang="zh-CN" smtClean="0"/>
              <a:pPr/>
              <a:t>‹#›</a:t>
            </a:fld>
            <a:endParaRPr lang="en-US" altLang="zh-CN"/>
          </a:p>
        </p:txBody>
      </p:sp>
      <p:pic>
        <p:nvPicPr>
          <p:cNvPr id="10"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2" name="Group 14"/>
          <p:cNvGrpSpPr>
            <a:grpSpLocks/>
          </p:cNvGrpSpPr>
          <p:nvPr userDrawn="1"/>
        </p:nvGrpSpPr>
        <p:grpSpPr bwMode="auto">
          <a:xfrm>
            <a:off x="3419475" y="6165850"/>
            <a:ext cx="2460625" cy="558800"/>
            <a:chOff x="3635896" y="6165304"/>
            <a:chExt cx="2459608" cy="559133"/>
          </a:xfrm>
        </p:grpSpPr>
        <p:sp>
          <p:nvSpPr>
            <p:cNvPr id="13" name="TextBox 12"/>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14" name="Picture 10"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6" name="TextBox 15"/>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549765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5" name="Group 12"/>
          <p:cNvGrpSpPr>
            <a:grpSpLocks/>
          </p:cNvGrpSpPr>
          <p:nvPr userDrawn="1"/>
        </p:nvGrpSpPr>
        <p:grpSpPr bwMode="auto">
          <a:xfrm>
            <a:off x="3419475" y="6165850"/>
            <a:ext cx="2460625" cy="558800"/>
            <a:chOff x="3635896" y="6165304"/>
            <a:chExt cx="2459608" cy="559133"/>
          </a:xfrm>
        </p:grpSpPr>
        <p:sp>
          <p:nvSpPr>
            <p:cNvPr id="6" name="TextBox 5"/>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7" name="Picture 5"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 name="Title 1"/>
          <p:cNvSpPr>
            <a:spLocks noGrp="1"/>
          </p:cNvSpPr>
          <p:nvPr>
            <p:ph type="ctrTitle"/>
          </p:nvPr>
        </p:nvSpPr>
        <p:spPr>
          <a:xfrm>
            <a:off x="685800" y="2511425"/>
            <a:ext cx="7772400" cy="1470025"/>
          </a:xfrm>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85800" y="4267200"/>
            <a:ext cx="6400800" cy="14478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Date Placeholder 3"/>
          <p:cNvSpPr>
            <a:spLocks noGrp="1"/>
          </p:cNvSpPr>
          <p:nvPr>
            <p:ph type="dt" sz="half" idx="10"/>
          </p:nvPr>
        </p:nvSpPr>
        <p:spPr/>
        <p:txBody>
          <a:bodyPr/>
          <a:lstStyle>
            <a:lvl1pPr>
              <a:defRPr>
                <a:solidFill>
                  <a:srgbClr val="D9D9D9"/>
                </a:solidFill>
              </a:defRPr>
            </a:lvl1pPr>
          </a:lstStyle>
          <a:p>
            <a:fld id="{93BCDC2B-E37E-7845-AABF-FC5B18D3CD04}" type="datetime1">
              <a:rPr lang="en-US" altLang="zh-CN"/>
              <a:pPr/>
              <a:t>5/25/2020</a:t>
            </a:fld>
            <a:endParaRPr lang="en-US" altLang="zh-CN"/>
          </a:p>
        </p:txBody>
      </p:sp>
      <p:sp>
        <p:nvSpPr>
          <p:cNvPr id="10"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11" name="Slide Number Placeholder 5"/>
          <p:cNvSpPr>
            <a:spLocks noGrp="1"/>
          </p:cNvSpPr>
          <p:nvPr>
            <p:ph type="sldNum" sz="quarter" idx="12"/>
          </p:nvPr>
        </p:nvSpPr>
        <p:spPr/>
        <p:txBody>
          <a:bodyPr/>
          <a:lstStyle>
            <a:lvl1pPr>
              <a:defRPr>
                <a:solidFill>
                  <a:srgbClr val="D9D9D9"/>
                </a:solidFill>
              </a:defRPr>
            </a:lvl1pPr>
          </a:lstStyle>
          <a:p>
            <a:fld id="{155D2586-85F8-5841-9F86-65DE4DF41CF7}" type="slidenum">
              <a:rPr lang="en-US" altLang="zh-CN"/>
              <a:pPr/>
              <a:t>‹#›</a:t>
            </a:fld>
            <a:endParaRPr lang="en-US" altLang="zh-CN"/>
          </a:p>
        </p:txBody>
      </p:sp>
      <p:sp>
        <p:nvSpPr>
          <p:cNvPr id="12" name="TextBox 11"/>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858766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3"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4" name="Straight Connector 3"/>
          <p:cNvCxnSpPr/>
          <p:nvPr userDrawn="1"/>
        </p:nvCxnSpPr>
        <p:spPr>
          <a:xfrm>
            <a:off x="468313" y="1125538"/>
            <a:ext cx="8207375" cy="0"/>
          </a:xfrm>
          <a:prstGeom prst="line">
            <a:avLst/>
          </a:prstGeom>
          <a:ln w="38100" cmpd="sng">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19"/>
          <p:cNvGrpSpPr>
            <a:grpSpLocks/>
          </p:cNvGrpSpPr>
          <p:nvPr userDrawn="1"/>
        </p:nvGrpSpPr>
        <p:grpSpPr bwMode="auto">
          <a:xfrm>
            <a:off x="3419475" y="6165850"/>
            <a:ext cx="2460625" cy="558800"/>
            <a:chOff x="3635896" y="6165304"/>
            <a:chExt cx="2459608" cy="559133"/>
          </a:xfrm>
        </p:grpSpPr>
        <p:sp>
          <p:nvSpPr>
            <p:cNvPr id="6" name="TextBox 5"/>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7" name="Picture 5"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0" name="Title 9"/>
          <p:cNvSpPr>
            <a:spLocks noGrp="1"/>
          </p:cNvSpPr>
          <p:nvPr>
            <p:ph type="title"/>
          </p:nvPr>
        </p:nvSpPr>
        <p:spPr/>
        <p:txBody>
          <a:bodyPr/>
          <a:lstStyle/>
          <a:p>
            <a:r>
              <a:rPr lang="en-US" dirty="0"/>
              <a:t>Click to edit Master title style</a:t>
            </a:r>
            <a:endParaRPr lang="en-CA" dirty="0"/>
          </a:p>
        </p:txBody>
      </p:sp>
      <p:sp>
        <p:nvSpPr>
          <p:cNvPr id="9" name="Date Placeholder 3"/>
          <p:cNvSpPr>
            <a:spLocks noGrp="1"/>
          </p:cNvSpPr>
          <p:nvPr>
            <p:ph type="dt" sz="half" idx="10"/>
          </p:nvPr>
        </p:nvSpPr>
        <p:spPr/>
        <p:txBody>
          <a:bodyPr/>
          <a:lstStyle>
            <a:lvl1pPr>
              <a:defRPr>
                <a:solidFill>
                  <a:srgbClr val="D9D9D9"/>
                </a:solidFill>
              </a:defRPr>
            </a:lvl1pPr>
          </a:lstStyle>
          <a:p>
            <a:fld id="{5CA8F940-8C0D-5F40-9547-CE421C3644DF}" type="datetime1">
              <a:rPr lang="en-US" altLang="zh-CN"/>
              <a:pPr/>
              <a:t>5/25/2020</a:t>
            </a:fld>
            <a:endParaRPr lang="en-US" altLang="zh-CN"/>
          </a:p>
        </p:txBody>
      </p:sp>
      <p:sp>
        <p:nvSpPr>
          <p:cNvPr id="11"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12" name="Slide Number Placeholder 5"/>
          <p:cNvSpPr>
            <a:spLocks noGrp="1"/>
          </p:cNvSpPr>
          <p:nvPr>
            <p:ph type="sldNum" sz="quarter" idx="12"/>
          </p:nvPr>
        </p:nvSpPr>
        <p:spPr/>
        <p:txBody>
          <a:bodyPr/>
          <a:lstStyle>
            <a:lvl1pPr>
              <a:defRPr>
                <a:solidFill>
                  <a:srgbClr val="D9D9D9"/>
                </a:solidFill>
              </a:defRPr>
            </a:lvl1pPr>
          </a:lstStyle>
          <a:p>
            <a:fld id="{17BB8376-F12B-CB44-BE0C-DBE0A170CA7C}" type="slidenum">
              <a:rPr lang="en-US" altLang="zh-CN"/>
              <a:pPr/>
              <a:t>‹#›</a:t>
            </a:fld>
            <a:endParaRPr lang="en-US" altLang="zh-CN"/>
          </a:p>
        </p:txBody>
      </p:sp>
      <p:sp>
        <p:nvSpPr>
          <p:cNvPr id="13" name="TextBox 12"/>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493101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2" name="Picture 6" descr="ecerevppt_navyjuly26.jpg"/>
          <p:cNvPicPr>
            <a:picLocks noChangeAspect="1"/>
          </p:cNvPicPr>
          <p:nvPr userDrawn="1"/>
        </p:nvPicPr>
        <p:blipFill>
          <a:blip r:embed="rId2">
            <a:extLst>
              <a:ext uri="{28A0092B-C50C-407E-A947-70E740481C1C}">
                <a14:useLocalDpi xmlns:a14="http://schemas.microsoft.com/office/drawing/2010/main" val="0"/>
              </a:ext>
            </a:extLst>
          </a:blip>
          <a:srcRect t="18251" b="10266"/>
          <a:stretch>
            <a:fillRect/>
          </a:stretch>
        </p:blipFill>
        <p:spPr bwMode="auto">
          <a:xfrm>
            <a:off x="0" y="6049963"/>
            <a:ext cx="9144000" cy="808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Group 14"/>
          <p:cNvGrpSpPr>
            <a:grpSpLocks/>
          </p:cNvGrpSpPr>
          <p:nvPr userDrawn="1"/>
        </p:nvGrpSpPr>
        <p:grpSpPr bwMode="auto">
          <a:xfrm>
            <a:off x="3419475" y="6165850"/>
            <a:ext cx="2460625" cy="558800"/>
            <a:chOff x="3635896" y="6165304"/>
            <a:chExt cx="2459608" cy="559133"/>
          </a:xfrm>
        </p:grpSpPr>
        <p:sp>
          <p:nvSpPr>
            <p:cNvPr id="5" name="TextBox 4"/>
            <p:cNvSpPr txBox="1"/>
            <p:nvPr userDrawn="1"/>
          </p:nvSpPr>
          <p:spPr>
            <a:xfrm>
              <a:off x="3635896" y="6448047"/>
              <a:ext cx="2169216" cy="276390"/>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CA" sz="1200" b="1">
                  <a:solidFill>
                    <a:schemeClr val="bg1"/>
                  </a:solidFill>
                </a:rPr>
                <a:t>Photonics Research Group</a:t>
              </a:r>
              <a:endParaRPr lang="en-US" sz="1200" b="1">
                <a:solidFill>
                  <a:schemeClr val="bg1"/>
                </a:solidFill>
              </a:endParaRPr>
            </a:p>
          </p:txBody>
        </p:sp>
        <p:pic>
          <p:nvPicPr>
            <p:cNvPr id="6" name="Picture 10" descr="MiNa_Logo_white.pdf"/>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707904" y="6165304"/>
              <a:ext cx="2387600" cy="3730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Date Placeholder 3"/>
          <p:cNvSpPr>
            <a:spLocks noGrp="1"/>
          </p:cNvSpPr>
          <p:nvPr>
            <p:ph type="dt" sz="half" idx="10"/>
          </p:nvPr>
        </p:nvSpPr>
        <p:spPr/>
        <p:txBody>
          <a:bodyPr/>
          <a:lstStyle>
            <a:lvl1pPr>
              <a:defRPr>
                <a:solidFill>
                  <a:srgbClr val="D9D9D9"/>
                </a:solidFill>
              </a:defRPr>
            </a:lvl1pPr>
          </a:lstStyle>
          <a:p>
            <a:fld id="{DD399CBA-90F1-8740-8ACB-6A73FE316139}" type="datetime1">
              <a:rPr lang="en-US" altLang="zh-CN"/>
              <a:pPr/>
              <a:t>5/25/2020</a:t>
            </a:fld>
            <a:endParaRPr lang="en-US" altLang="zh-CN"/>
          </a:p>
        </p:txBody>
      </p:sp>
      <p:sp>
        <p:nvSpPr>
          <p:cNvPr id="8" name="Footer Placeholder 4"/>
          <p:cNvSpPr>
            <a:spLocks noGrp="1"/>
          </p:cNvSpPr>
          <p:nvPr>
            <p:ph type="ftr" sz="quarter" idx="11"/>
          </p:nvPr>
        </p:nvSpPr>
        <p:spPr/>
        <p:txBody>
          <a:bodyPr/>
          <a:lstStyle>
            <a:lvl1pPr>
              <a:defRPr/>
            </a:lvl1pPr>
          </a:lstStyle>
          <a:p>
            <a:r>
              <a:rPr lang="en-CA" altLang="zh-CN" dirty="0"/>
              <a:t>Hammood, Mustafa ©2020</a:t>
            </a:r>
            <a:endParaRPr lang="en-US" altLang="zh-CN" dirty="0"/>
          </a:p>
        </p:txBody>
      </p:sp>
      <p:sp>
        <p:nvSpPr>
          <p:cNvPr id="9" name="Slide Number Placeholder 5"/>
          <p:cNvSpPr>
            <a:spLocks noGrp="1"/>
          </p:cNvSpPr>
          <p:nvPr>
            <p:ph type="sldNum" sz="quarter" idx="12"/>
          </p:nvPr>
        </p:nvSpPr>
        <p:spPr/>
        <p:txBody>
          <a:bodyPr/>
          <a:lstStyle>
            <a:lvl1pPr>
              <a:defRPr>
                <a:solidFill>
                  <a:srgbClr val="D9D9D9"/>
                </a:solidFill>
              </a:defRPr>
            </a:lvl1pPr>
          </a:lstStyle>
          <a:p>
            <a:fld id="{659912D8-523A-AC41-BE45-8102B5420805}" type="slidenum">
              <a:rPr lang="en-US" altLang="zh-CN"/>
              <a:pPr/>
              <a:t>‹#›</a:t>
            </a:fld>
            <a:endParaRPr lang="en-US" altLang="zh-CN"/>
          </a:p>
        </p:txBody>
      </p:sp>
      <p:sp>
        <p:nvSpPr>
          <p:cNvPr id="10" name="TextBox 9"/>
          <p:cNvSpPr txBox="1"/>
          <p:nvPr userDrawn="1"/>
        </p:nvSpPr>
        <p:spPr>
          <a:xfrm>
            <a:off x="5991042" y="6228060"/>
            <a:ext cx="1317990" cy="46166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defRPr/>
            </a:pPr>
            <a:r>
              <a:rPr lang="en-US" sz="2400" b="1" i="1" dirty="0" err="1">
                <a:solidFill>
                  <a:schemeClr val="bg1"/>
                </a:solidFill>
                <a:latin typeface="Eras Medium ITC" panose="020B0602030504020804" pitchFamily="34" charset="0"/>
              </a:rPr>
              <a:t>SiEPIC</a:t>
            </a:r>
            <a:r>
              <a:rPr lang="en-US" sz="2400" b="0" i="1" dirty="0" err="1">
                <a:solidFill>
                  <a:schemeClr val="bg1"/>
                </a:solidFill>
                <a:latin typeface="Agency FB" panose="020B0503020202020204" pitchFamily="34" charset="0"/>
              </a:rPr>
              <a:t>fab</a:t>
            </a:r>
            <a:endParaRPr lang="en-US" sz="2400" b="0" i="1" dirty="0">
              <a:latin typeface="Agency FB" panose="020B0503020202020204" pitchFamily="34" charset="0"/>
            </a:endParaRPr>
          </a:p>
        </p:txBody>
      </p:sp>
    </p:spTree>
    <p:extLst>
      <p:ext uri="{BB962C8B-B14F-4D97-AF65-F5344CB8AC3E}">
        <p14:creationId xmlns:p14="http://schemas.microsoft.com/office/powerpoint/2010/main" val="1973982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65CEB06-13C5-8042-B7D9-86F62FC68B21}"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04B480D0-7220-9540-85FE-90512B1343B1}" type="slidenum">
              <a:rPr lang="en-US" altLang="zh-CN"/>
              <a:pPr/>
              <a:t>‹#›</a:t>
            </a:fld>
            <a:endParaRPr lang="en-US" altLang="zh-CN"/>
          </a:p>
        </p:txBody>
      </p:sp>
    </p:spTree>
    <p:extLst>
      <p:ext uri="{BB962C8B-B14F-4D97-AF65-F5344CB8AC3E}">
        <p14:creationId xmlns:p14="http://schemas.microsoft.com/office/powerpoint/2010/main" val="1708750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2C31E0B7-D99D-9840-9AA4-AFE996601F1A}"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A206E04A-F11E-B440-BE56-672A77B992BE}" type="slidenum">
              <a:rPr lang="en-US" altLang="zh-CN"/>
              <a:pPr/>
              <a:t>‹#›</a:t>
            </a:fld>
            <a:endParaRPr lang="en-US" altLang="zh-CN"/>
          </a:p>
        </p:txBody>
      </p:sp>
    </p:spTree>
    <p:extLst>
      <p:ext uri="{BB962C8B-B14F-4D97-AF65-F5344CB8AC3E}">
        <p14:creationId xmlns:p14="http://schemas.microsoft.com/office/powerpoint/2010/main" val="31929819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65CEB06-13C5-8042-B7D9-86F62FC68B21}"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04B480D0-7220-9540-85FE-90512B1343B1}" type="slidenum">
              <a:rPr lang="en-US" altLang="zh-CN"/>
              <a:pPr/>
              <a:t>‹#›</a:t>
            </a:fld>
            <a:endParaRPr lang="en-US" altLang="zh-CN"/>
          </a:p>
        </p:txBody>
      </p:sp>
    </p:spTree>
    <p:extLst>
      <p:ext uri="{BB962C8B-B14F-4D97-AF65-F5344CB8AC3E}">
        <p14:creationId xmlns:p14="http://schemas.microsoft.com/office/powerpoint/2010/main" val="3411049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lvl1pPr>
          </a:lstStyle>
          <a:p>
            <a:fld id="{385F2447-58C6-0F4D-AFAC-D240FBEAC3D4}"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2792CA22-0248-1545-BB3B-592A593AA088}" type="slidenum">
              <a:rPr lang="en-US" altLang="zh-CN"/>
              <a:pPr/>
              <a:t>‹#›</a:t>
            </a:fld>
            <a:endParaRPr lang="en-US" altLang="zh-CN"/>
          </a:p>
        </p:txBody>
      </p:sp>
    </p:spTree>
    <p:extLst>
      <p:ext uri="{BB962C8B-B14F-4D97-AF65-F5344CB8AC3E}">
        <p14:creationId xmlns:p14="http://schemas.microsoft.com/office/powerpoint/2010/main" val="11672812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90B6505-6397-EF47-ACB9-9C7F9DC228F7}"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0E8FC9F0-3D92-0243-92BA-3DF8D2C6039B}" type="slidenum">
              <a:rPr lang="en-US" altLang="zh-CN"/>
              <a:pPr/>
              <a:t>‹#›</a:t>
            </a:fld>
            <a:endParaRPr lang="en-US" altLang="zh-CN"/>
          </a:p>
        </p:txBody>
      </p:sp>
    </p:spTree>
    <p:extLst>
      <p:ext uri="{BB962C8B-B14F-4D97-AF65-F5344CB8AC3E}">
        <p14:creationId xmlns:p14="http://schemas.microsoft.com/office/powerpoint/2010/main" val="4282493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DA9DDF0-8E9D-F747-A826-0A16262FD38B}" type="datetime1">
              <a:rPr lang="en-US" altLang="zh-CN"/>
              <a:pPr/>
              <a:t>5/25/2020</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D3DDDB48-2C8C-FB42-85E3-FE9857379E34}" type="slidenum">
              <a:rPr lang="en-US" altLang="zh-CN"/>
              <a:pPr/>
              <a:t>‹#›</a:t>
            </a:fld>
            <a:endParaRPr lang="en-US" altLang="zh-CN"/>
          </a:p>
        </p:txBody>
      </p:sp>
    </p:spTree>
    <p:extLst>
      <p:ext uri="{BB962C8B-B14F-4D97-AF65-F5344CB8AC3E}">
        <p14:creationId xmlns:p14="http://schemas.microsoft.com/office/powerpoint/2010/main" val="21991415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3C451A12-666D-2B4A-9912-EC4A679D5D15}" type="datetime1">
              <a:rPr lang="en-US" altLang="zh-CN"/>
              <a:pPr/>
              <a:t>5/25/2020</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ABD8D3F0-2FCA-7A42-A3A5-9396411D4F80}" type="slidenum">
              <a:rPr lang="en-US" altLang="zh-CN"/>
              <a:pPr/>
              <a:t>‹#›</a:t>
            </a:fld>
            <a:endParaRPr lang="en-US" altLang="zh-CN"/>
          </a:p>
        </p:txBody>
      </p:sp>
    </p:spTree>
    <p:extLst>
      <p:ext uri="{BB962C8B-B14F-4D97-AF65-F5344CB8AC3E}">
        <p14:creationId xmlns:p14="http://schemas.microsoft.com/office/powerpoint/2010/main" val="12887201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38B5506-74D3-1544-BC99-3AF1A8C1C66D}" type="datetime1">
              <a:rPr lang="en-US" altLang="zh-CN"/>
              <a:pPr/>
              <a:t>5/25/2020</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11603D8-559B-BE49-9F5E-265199EFB934}" type="slidenum">
              <a:rPr lang="en-US" altLang="zh-CN"/>
              <a:pPr/>
              <a:t>‹#›</a:t>
            </a:fld>
            <a:endParaRPr lang="en-US" altLang="zh-CN"/>
          </a:p>
        </p:txBody>
      </p:sp>
    </p:spTree>
    <p:extLst>
      <p:ext uri="{BB962C8B-B14F-4D97-AF65-F5344CB8AC3E}">
        <p14:creationId xmlns:p14="http://schemas.microsoft.com/office/powerpoint/2010/main" val="33185503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E54C1426-CCF5-AF49-BEFF-95069A0371A2}"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80B99143-5682-0148-9C9F-487BE774BD9E}" type="slidenum">
              <a:rPr lang="en-US" altLang="zh-CN"/>
              <a:pPr/>
              <a:t>‹#›</a:t>
            </a:fld>
            <a:endParaRPr lang="en-US" altLang="zh-CN"/>
          </a:p>
        </p:txBody>
      </p:sp>
    </p:spTree>
    <p:extLst>
      <p:ext uri="{BB962C8B-B14F-4D97-AF65-F5344CB8AC3E}">
        <p14:creationId xmlns:p14="http://schemas.microsoft.com/office/powerpoint/2010/main" val="1225800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3"/>
          <p:cNvSpPr>
            <a:spLocks noGrp="1"/>
          </p:cNvSpPr>
          <p:nvPr>
            <p:ph type="dt" sz="half" idx="10"/>
          </p:nvPr>
        </p:nvSpPr>
        <p:spPr/>
        <p:txBody>
          <a:bodyPr/>
          <a:lstStyle>
            <a:lvl1pPr>
              <a:defRPr/>
            </a:lvl1pPr>
          </a:lstStyle>
          <a:p>
            <a:fld id="{F5DD3FC9-CD0F-8D4D-89C4-5B675B0D57BB}"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39FF2133-039F-1042-A40E-DCC119A57FF5}" type="slidenum">
              <a:rPr lang="en-US" altLang="zh-CN"/>
              <a:pPr/>
              <a:t>‹#›</a:t>
            </a:fld>
            <a:endParaRPr lang="en-US" altLang="zh-CN"/>
          </a:p>
        </p:txBody>
      </p:sp>
    </p:spTree>
    <p:extLst>
      <p:ext uri="{BB962C8B-B14F-4D97-AF65-F5344CB8AC3E}">
        <p14:creationId xmlns:p14="http://schemas.microsoft.com/office/powerpoint/2010/main" val="35104688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8CD81206-CB00-054A-A73E-85C388CF01BA}"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1E9BCCCB-21CF-D04B-A364-8E801CB5BFE5}" type="slidenum">
              <a:rPr lang="en-US" altLang="zh-CN"/>
              <a:pPr/>
              <a:t>‹#›</a:t>
            </a:fld>
            <a:endParaRPr lang="en-US" altLang="zh-CN"/>
          </a:p>
        </p:txBody>
      </p:sp>
    </p:spTree>
    <p:extLst>
      <p:ext uri="{BB962C8B-B14F-4D97-AF65-F5344CB8AC3E}">
        <p14:creationId xmlns:p14="http://schemas.microsoft.com/office/powerpoint/2010/main" val="2441163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385F2447-58C6-0F4D-AFAC-D240FBEAC3D4}"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2792CA22-0248-1545-BB3B-592A593AA088}" type="slidenum">
              <a:rPr lang="en-US" altLang="zh-CN"/>
              <a:pPr/>
              <a:t>‹#›</a:t>
            </a:fld>
            <a:endParaRPr lang="en-US" altLang="zh-CN"/>
          </a:p>
        </p:txBody>
      </p:sp>
    </p:spTree>
    <p:extLst>
      <p:ext uri="{BB962C8B-B14F-4D97-AF65-F5344CB8AC3E}">
        <p14:creationId xmlns:p14="http://schemas.microsoft.com/office/powerpoint/2010/main" val="6713127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63C9DB7-BA8E-3248-A482-551635BAD7C2}" type="datetime1">
              <a:rPr lang="en-US" altLang="zh-CN"/>
              <a:pPr/>
              <a:t>5/25/2020</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759A751F-EE8D-894D-BD31-CD08B272B8CB}" type="slidenum">
              <a:rPr lang="en-US" altLang="zh-CN"/>
              <a:pPr/>
              <a:t>‹#›</a:t>
            </a:fld>
            <a:endParaRPr lang="en-US" altLang="zh-CN"/>
          </a:p>
        </p:txBody>
      </p:sp>
    </p:spTree>
    <p:extLst>
      <p:ext uri="{BB962C8B-B14F-4D97-AF65-F5344CB8AC3E}">
        <p14:creationId xmlns:p14="http://schemas.microsoft.com/office/powerpoint/2010/main" val="2116618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E076C303-4390-464C-B7E9-6F5306EF3170}" type="datetime1">
              <a:rPr lang="en-US" altLang="zh-CN"/>
              <a:pPr/>
              <a:t>5/25/2020</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5EEF0ADD-B214-C447-AFD4-6330ECD69B34}" type="slidenum">
              <a:rPr lang="en-US" altLang="zh-CN"/>
              <a:pPr/>
              <a:t>‹#›</a:t>
            </a:fld>
            <a:endParaRPr lang="en-US" altLang="zh-CN"/>
          </a:p>
        </p:txBody>
      </p:sp>
    </p:spTree>
    <p:extLst>
      <p:ext uri="{BB962C8B-B14F-4D97-AF65-F5344CB8AC3E}">
        <p14:creationId xmlns:p14="http://schemas.microsoft.com/office/powerpoint/2010/main" val="3628561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E90B6505-6397-EF47-ACB9-9C7F9DC228F7}"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0E8FC9F0-3D92-0243-92BA-3DF8D2C6039B}" type="slidenum">
              <a:rPr lang="en-US" altLang="zh-CN"/>
              <a:pPr/>
              <a:t>‹#›</a:t>
            </a:fld>
            <a:endParaRPr lang="en-US" altLang="zh-CN"/>
          </a:p>
        </p:txBody>
      </p:sp>
    </p:spTree>
    <p:extLst>
      <p:ext uri="{BB962C8B-B14F-4D97-AF65-F5344CB8AC3E}">
        <p14:creationId xmlns:p14="http://schemas.microsoft.com/office/powerpoint/2010/main" val="2022043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7DA9DDF0-8E9D-F747-A826-0A16262FD38B}" type="datetime1">
              <a:rPr lang="en-US" altLang="zh-CN"/>
              <a:pPr/>
              <a:t>5/25/2020</a:t>
            </a:fld>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fld id="{D3DDDB48-2C8C-FB42-85E3-FE9857379E34}" type="slidenum">
              <a:rPr lang="en-US" altLang="zh-CN"/>
              <a:pPr/>
              <a:t>‹#›</a:t>
            </a:fld>
            <a:endParaRPr lang="en-US" altLang="zh-CN"/>
          </a:p>
        </p:txBody>
      </p:sp>
    </p:spTree>
    <p:extLst>
      <p:ext uri="{BB962C8B-B14F-4D97-AF65-F5344CB8AC3E}">
        <p14:creationId xmlns:p14="http://schemas.microsoft.com/office/powerpoint/2010/main" val="559147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3C451A12-666D-2B4A-9912-EC4A679D5D15}" type="datetime1">
              <a:rPr lang="en-US" altLang="zh-CN"/>
              <a:pPr/>
              <a:t>5/25/2020</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fld id="{ABD8D3F0-2FCA-7A42-A3A5-9396411D4F80}" type="slidenum">
              <a:rPr lang="en-US" altLang="zh-CN"/>
              <a:pPr/>
              <a:t>‹#›</a:t>
            </a:fld>
            <a:endParaRPr lang="en-US" altLang="zh-CN"/>
          </a:p>
        </p:txBody>
      </p:sp>
    </p:spTree>
    <p:extLst>
      <p:ext uri="{BB962C8B-B14F-4D97-AF65-F5344CB8AC3E}">
        <p14:creationId xmlns:p14="http://schemas.microsoft.com/office/powerpoint/2010/main" val="196416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38B5506-74D3-1544-BC99-3AF1A8C1C66D}" type="datetime1">
              <a:rPr lang="en-US" altLang="zh-CN"/>
              <a:pPr/>
              <a:t>5/25/2020</a:t>
            </a:fld>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fld id="{211603D8-559B-BE49-9F5E-265199EFB934}" type="slidenum">
              <a:rPr lang="en-US" altLang="zh-CN"/>
              <a:pPr/>
              <a:t>‹#›</a:t>
            </a:fld>
            <a:endParaRPr lang="en-US" altLang="zh-CN"/>
          </a:p>
        </p:txBody>
      </p:sp>
    </p:spTree>
    <p:extLst>
      <p:ext uri="{BB962C8B-B14F-4D97-AF65-F5344CB8AC3E}">
        <p14:creationId xmlns:p14="http://schemas.microsoft.com/office/powerpoint/2010/main" val="49208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E54C1426-CCF5-AF49-BEFF-95069A0371A2}"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80B99143-5682-0148-9C9F-487BE774BD9E}" type="slidenum">
              <a:rPr lang="en-US" altLang="zh-CN"/>
              <a:pPr/>
              <a:t>‹#›</a:t>
            </a:fld>
            <a:endParaRPr lang="en-US" altLang="zh-CN"/>
          </a:p>
        </p:txBody>
      </p:sp>
    </p:spTree>
    <p:extLst>
      <p:ext uri="{BB962C8B-B14F-4D97-AF65-F5344CB8AC3E}">
        <p14:creationId xmlns:p14="http://schemas.microsoft.com/office/powerpoint/2010/main" val="53381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5DD3FC9-CD0F-8D4D-89C4-5B675B0D57BB}" type="datetime1">
              <a:rPr lang="en-US" altLang="zh-CN"/>
              <a:pPr/>
              <a:t>5/25/2020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fld id="{39FF2133-039F-1042-A40E-DCC119A57FF5}" type="slidenum">
              <a:rPr lang="en-US" altLang="zh-CN"/>
              <a:pPr/>
              <a:t>‹#›</a:t>
            </a:fld>
            <a:endParaRPr lang="en-US" altLang="zh-CN"/>
          </a:p>
        </p:txBody>
      </p:sp>
    </p:spTree>
    <p:extLst>
      <p:ext uri="{BB962C8B-B14F-4D97-AF65-F5344CB8AC3E}">
        <p14:creationId xmlns:p14="http://schemas.microsoft.com/office/powerpoint/2010/main" val="1709526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DF89C5E0-80CB-C842-991E-0650A17D1E84}" type="datetime1">
              <a:rPr lang="en-US" altLang="zh-CN"/>
              <a:pPr/>
              <a:t>5/25/2020</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charset="0"/>
                <a:ea typeface="ＭＳ Ｐゴシック" charset="0"/>
                <a:cs typeface="ＭＳ Ｐゴシック" charset="0"/>
              </a:defRPr>
            </a:lvl1pPr>
          </a:lstStyle>
          <a:p>
            <a:pPr>
              <a:defRPr/>
            </a:pP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AE0D2D59-EC84-884B-A77A-5155E70494F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90" r:id="rId13"/>
  </p:sldLayoutIdLst>
  <p:txStyles>
    <p:titleStyle>
      <a:lvl1pPr algn="ctr" rtl="0" eaLnBrk="0" fontAlgn="base" hangingPunct="0">
        <a:spcBef>
          <a:spcPct val="0"/>
        </a:spcBef>
        <a:spcAft>
          <a:spcPct val="0"/>
        </a:spcAft>
        <a:defRPr kumimoji="1"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ＭＳ Ｐゴシック" charset="0"/>
          <a:cs typeface="ＭＳ Ｐゴシック" charset="0"/>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ＭＳ Ｐゴシック" charset="0"/>
          <a:cs typeface="ＭＳ Ｐゴシック" charset="0"/>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ＭＳ Ｐゴシック" charset="0"/>
          <a:cs typeface="ＭＳ Ｐゴシック" charset="0"/>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ＭＳ Ｐゴシック" charset="0"/>
          <a:cs typeface="ＭＳ Ｐゴシック"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Text Placeholder 2"/>
          <p:cNvSpPr>
            <a:spLocks noGrp="1"/>
          </p:cNvSpPr>
          <p:nvPr>
            <p:ph type="body" idx="1"/>
          </p:nvPr>
        </p:nvSpPr>
        <p:spPr bwMode="auto">
          <a:xfrm>
            <a:off x="457200" y="1600200"/>
            <a:ext cx="8229600" cy="4038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762000" y="6492875"/>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A47398D4-8B5A-BE43-B588-3D17D5B3482C}" type="datetime1">
              <a:rPr lang="en-US" altLang="zh-CN" smtClean="0"/>
              <a:pPr/>
              <a:t>5/25/2020</a:t>
            </a:fld>
            <a:endParaRPr lang="en-US" altLang="zh-CN"/>
          </a:p>
        </p:txBody>
      </p:sp>
      <p:sp>
        <p:nvSpPr>
          <p:cNvPr id="5" name="Footer Placeholder 4"/>
          <p:cNvSpPr>
            <a:spLocks noGrp="1"/>
          </p:cNvSpPr>
          <p:nvPr>
            <p:ph type="ftr" sz="quarter" idx="3"/>
          </p:nvPr>
        </p:nvSpPr>
        <p:spPr>
          <a:xfrm>
            <a:off x="6248400" y="0"/>
            <a:ext cx="2895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chemeClr val="tx2"/>
                </a:solidFill>
              </a:defRPr>
            </a:lvl1pPr>
          </a:lstStyle>
          <a:p>
            <a:r>
              <a:rPr lang="en-CA" altLang="zh-CN" dirty="0"/>
              <a:t>Hammood, Mustafa ©2020</a:t>
            </a:r>
            <a:endParaRPr lang="en-US" altLang="zh-CN" dirty="0"/>
          </a:p>
        </p:txBody>
      </p:sp>
      <p:sp>
        <p:nvSpPr>
          <p:cNvPr id="6" name="Slide Number Placeholder 5"/>
          <p:cNvSpPr>
            <a:spLocks noGrp="1"/>
          </p:cNvSpPr>
          <p:nvPr>
            <p:ph type="sldNum" sz="quarter" idx="4"/>
          </p:nvPr>
        </p:nvSpPr>
        <p:spPr>
          <a:xfrm>
            <a:off x="7010400" y="64928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6547243C-E0F2-4D48-A27F-0DE88198DDD7}" type="slidenum">
              <a:rPr lang="en-US" altLang="zh-CN" smtClean="0"/>
              <a:pPr/>
              <a:t>‹#›</a:t>
            </a:fld>
            <a:endParaRPr lang="en-US" altLang="zh-CN"/>
          </a:p>
        </p:txBody>
      </p:sp>
    </p:spTree>
    <p:extLst>
      <p:ext uri="{BB962C8B-B14F-4D97-AF65-F5344CB8AC3E}">
        <p14:creationId xmlns:p14="http://schemas.microsoft.com/office/powerpoint/2010/main" val="3643088272"/>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26" r:id="rId4"/>
    <p:sldLayoutId id="2147484527" r:id="rId5"/>
    <p:sldLayoutId id="2147484528" r:id="rId6"/>
  </p:sldLayoutIdLst>
  <p:hf hdr="0" dt="0"/>
  <p:txStyles>
    <p:titleStyle>
      <a:lvl1pPr algn="l" rtl="0" eaLnBrk="1" fontAlgn="base" hangingPunct="1">
        <a:spcBef>
          <a:spcPct val="0"/>
        </a:spcBef>
        <a:spcAft>
          <a:spcPct val="0"/>
        </a:spcAft>
        <a:defRPr kumimoji="1" sz="3600" kern="1200">
          <a:solidFill>
            <a:srgbClr val="17375E"/>
          </a:solidFill>
          <a:latin typeface="+mj-lt"/>
          <a:ea typeface="ＭＳ Ｐゴシック" charset="0"/>
          <a:cs typeface="ＭＳ Ｐゴシック" charset="0"/>
        </a:defRPr>
      </a:lvl1pPr>
      <a:lvl2pPr algn="l" rtl="0" eaLnBrk="1" fontAlgn="base" hangingPunct="1">
        <a:spcBef>
          <a:spcPct val="0"/>
        </a:spcBef>
        <a:spcAft>
          <a:spcPct val="0"/>
        </a:spcAft>
        <a:defRPr kumimoji="1" sz="3600">
          <a:solidFill>
            <a:srgbClr val="17375E"/>
          </a:solidFill>
          <a:latin typeface="Arial" charset="0"/>
          <a:ea typeface="ＭＳ Ｐゴシック" charset="0"/>
          <a:cs typeface="ＭＳ Ｐゴシック" charset="0"/>
        </a:defRPr>
      </a:lvl2pPr>
      <a:lvl3pPr algn="l" rtl="0" eaLnBrk="1" fontAlgn="base" hangingPunct="1">
        <a:spcBef>
          <a:spcPct val="0"/>
        </a:spcBef>
        <a:spcAft>
          <a:spcPct val="0"/>
        </a:spcAft>
        <a:defRPr kumimoji="1" sz="3600">
          <a:solidFill>
            <a:srgbClr val="17375E"/>
          </a:solidFill>
          <a:latin typeface="Arial" charset="0"/>
          <a:ea typeface="ＭＳ Ｐゴシック" charset="0"/>
          <a:cs typeface="ＭＳ Ｐゴシック" charset="0"/>
        </a:defRPr>
      </a:lvl3pPr>
      <a:lvl4pPr algn="l" rtl="0" eaLnBrk="1" fontAlgn="base" hangingPunct="1">
        <a:spcBef>
          <a:spcPct val="0"/>
        </a:spcBef>
        <a:spcAft>
          <a:spcPct val="0"/>
        </a:spcAft>
        <a:defRPr kumimoji="1" sz="3600">
          <a:solidFill>
            <a:srgbClr val="17375E"/>
          </a:solidFill>
          <a:latin typeface="Arial" charset="0"/>
          <a:ea typeface="ＭＳ Ｐゴシック" charset="0"/>
          <a:cs typeface="ＭＳ Ｐゴシック" charset="0"/>
        </a:defRPr>
      </a:lvl4pPr>
      <a:lvl5pPr algn="l" rtl="0" eaLnBrk="1" fontAlgn="base" hangingPunct="1">
        <a:spcBef>
          <a:spcPct val="0"/>
        </a:spcBef>
        <a:spcAft>
          <a:spcPct val="0"/>
        </a:spcAft>
        <a:defRPr kumimoji="1" sz="3600">
          <a:solidFill>
            <a:srgbClr val="17375E"/>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3600">
          <a:solidFill>
            <a:srgbClr val="17375E"/>
          </a:solidFill>
          <a:latin typeface="Arial" charset="0"/>
        </a:defRPr>
      </a:lvl6pPr>
      <a:lvl7pPr marL="914400" algn="l" rtl="0" eaLnBrk="1" fontAlgn="base" hangingPunct="1">
        <a:spcBef>
          <a:spcPct val="0"/>
        </a:spcBef>
        <a:spcAft>
          <a:spcPct val="0"/>
        </a:spcAft>
        <a:defRPr sz="3600">
          <a:solidFill>
            <a:srgbClr val="17375E"/>
          </a:solidFill>
          <a:latin typeface="Arial" charset="0"/>
        </a:defRPr>
      </a:lvl7pPr>
      <a:lvl8pPr marL="1371600" algn="l" rtl="0" eaLnBrk="1" fontAlgn="base" hangingPunct="1">
        <a:spcBef>
          <a:spcPct val="0"/>
        </a:spcBef>
        <a:spcAft>
          <a:spcPct val="0"/>
        </a:spcAft>
        <a:defRPr sz="3600">
          <a:solidFill>
            <a:srgbClr val="17375E"/>
          </a:solidFill>
          <a:latin typeface="Arial" charset="0"/>
        </a:defRPr>
      </a:lvl8pPr>
      <a:lvl9pPr marL="1828800" algn="l" rtl="0" eaLnBrk="1" fontAlgn="base" hangingPunct="1">
        <a:spcBef>
          <a:spcPct val="0"/>
        </a:spcBef>
        <a:spcAft>
          <a:spcPct val="0"/>
        </a:spcAft>
        <a:defRPr sz="3600">
          <a:solidFill>
            <a:srgbClr val="17375E"/>
          </a:solidFill>
          <a:latin typeface="Arial" charset="0"/>
        </a:defRPr>
      </a:lvl9pPr>
    </p:titleStyle>
    <p:bodyStyle>
      <a:lvl1pPr marL="342900" indent="-342900" algn="l" rtl="0" eaLnBrk="1" fontAlgn="base" hangingPunct="1">
        <a:spcBef>
          <a:spcPct val="20000"/>
        </a:spcBef>
        <a:spcAft>
          <a:spcPct val="0"/>
        </a:spcAft>
        <a:buFont typeface="Wingdings" charset="2"/>
        <a:buChar char="§"/>
        <a:defRPr kumimoji="1" sz="2800" kern="1200">
          <a:solidFill>
            <a:srgbClr val="7F7F7F"/>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Wingdings" charset="2"/>
        <a:buChar char="§"/>
        <a:defRPr kumimoji="1" sz="2000" kern="1200">
          <a:solidFill>
            <a:srgbClr val="7F7F7F"/>
          </a:solidFill>
          <a:latin typeface="+mn-lt"/>
          <a:ea typeface="ＭＳ Ｐゴシック" charset="0"/>
          <a:cs typeface="ＭＳ Ｐゴシック" charset="0"/>
        </a:defRPr>
      </a:lvl2pPr>
      <a:lvl3pPr marL="1143000" indent="-228600" algn="l" rtl="0" eaLnBrk="1" fontAlgn="base" hangingPunct="1">
        <a:spcBef>
          <a:spcPct val="20000"/>
        </a:spcBef>
        <a:spcAft>
          <a:spcPct val="0"/>
        </a:spcAft>
        <a:buFont typeface="Wingdings" charset="2"/>
        <a:buChar char="§"/>
        <a:defRPr kumimoji="1" sz="2000" kern="1200">
          <a:solidFill>
            <a:srgbClr val="7F7F7F"/>
          </a:solidFill>
          <a:latin typeface="+mn-lt"/>
          <a:ea typeface="ＭＳ Ｐゴシック" charset="0"/>
          <a:cs typeface="ＭＳ Ｐゴシック" charset="0"/>
        </a:defRPr>
      </a:lvl3pPr>
      <a:lvl4pPr marL="1600200" indent="-228600" algn="l" rtl="0" eaLnBrk="1" fontAlgn="base" hangingPunct="1">
        <a:spcBef>
          <a:spcPct val="20000"/>
        </a:spcBef>
        <a:spcAft>
          <a:spcPct val="0"/>
        </a:spcAft>
        <a:buFont typeface="Arial" charset="0"/>
        <a:buChar char="–"/>
        <a:defRPr kumimoji="1" sz="2000" kern="1200">
          <a:solidFill>
            <a:srgbClr val="7F7F7F"/>
          </a:solidFill>
          <a:latin typeface="+mn-lt"/>
          <a:ea typeface="ＭＳ Ｐゴシック" charset="0"/>
          <a:cs typeface="ＭＳ Ｐゴシック" charset="0"/>
        </a:defRPr>
      </a:lvl4pPr>
      <a:lvl5pPr marL="2057400" indent="-228600" algn="l" rtl="0" eaLnBrk="1" fontAlgn="base" hangingPunct="1">
        <a:spcBef>
          <a:spcPct val="20000"/>
        </a:spcBef>
        <a:spcAft>
          <a:spcPct val="0"/>
        </a:spcAft>
        <a:buFont typeface="Arial" charset="0"/>
        <a:buChar char="»"/>
        <a:defRPr kumimoji="1" sz="2000" kern="1200">
          <a:solidFill>
            <a:srgbClr val="7F7F7F"/>
          </a:solidFill>
          <a:latin typeface="+mn-lt"/>
          <a:ea typeface="ＭＳ Ｐゴシック" charset="0"/>
          <a:cs typeface="ＭＳ Ｐゴシック"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DF89C5E0-80CB-C842-991E-0650A17D1E84}" type="datetime1">
              <a:rPr lang="en-US" altLang="zh-CN"/>
              <a:pPr/>
              <a:t>5/25/2020</a:t>
            </a:fld>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smtClean="0">
                <a:solidFill>
                  <a:srgbClr val="898989"/>
                </a:solidFill>
                <a:latin typeface="Calibri" charset="0"/>
                <a:ea typeface="ＭＳ Ｐゴシック" charset="0"/>
                <a:cs typeface="ＭＳ Ｐゴシック" charset="0"/>
              </a:defRPr>
            </a:lvl1pPr>
          </a:lstStyle>
          <a:p>
            <a:pPr>
              <a:defRPr/>
            </a:pPr>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AE0D2D59-EC84-884B-A77A-5155E70494F3}" type="slidenum">
              <a:rPr lang="en-US" altLang="zh-CN"/>
              <a:pPr/>
              <a:t>‹#›</a:t>
            </a:fld>
            <a:endParaRPr lang="en-US" altLang="zh-CN"/>
          </a:p>
        </p:txBody>
      </p:sp>
    </p:spTree>
    <p:extLst>
      <p:ext uri="{BB962C8B-B14F-4D97-AF65-F5344CB8AC3E}">
        <p14:creationId xmlns:p14="http://schemas.microsoft.com/office/powerpoint/2010/main" val="2301530211"/>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Lst>
  <p:txStyles>
    <p:titleStyle>
      <a:lvl1pPr algn="ctr" rtl="0" eaLnBrk="1" fontAlgn="base" hangingPunct="1">
        <a:spcBef>
          <a:spcPct val="0"/>
        </a:spcBef>
        <a:spcAft>
          <a:spcPct val="0"/>
        </a:spcAft>
        <a:defRPr kumimoji="1" sz="4400" kern="1200">
          <a:solidFill>
            <a:schemeClr val="tx1"/>
          </a:solidFill>
          <a:latin typeface="+mj-lt"/>
          <a:ea typeface="ＭＳ Ｐゴシック" charset="0"/>
          <a:cs typeface="ＭＳ Ｐゴシック" charset="0"/>
        </a:defRPr>
      </a:lvl1pPr>
      <a:lvl2pPr algn="ctr" rtl="0" eaLnBrk="1" fontAlgn="base" hangingPunct="1">
        <a:spcBef>
          <a:spcPct val="0"/>
        </a:spcBef>
        <a:spcAft>
          <a:spcPct val="0"/>
        </a:spcAft>
        <a:defRPr kumimoji="1" sz="4400">
          <a:solidFill>
            <a:schemeClr val="tx1"/>
          </a:solidFill>
          <a:latin typeface="Calibri" pitchFamily="34" charset="0"/>
          <a:ea typeface="ＭＳ Ｐゴシック" charset="0"/>
          <a:cs typeface="ＭＳ Ｐゴシック" charset="0"/>
        </a:defRPr>
      </a:lvl2pPr>
      <a:lvl3pPr algn="ctr" rtl="0" eaLnBrk="1" fontAlgn="base" hangingPunct="1">
        <a:spcBef>
          <a:spcPct val="0"/>
        </a:spcBef>
        <a:spcAft>
          <a:spcPct val="0"/>
        </a:spcAft>
        <a:defRPr kumimoji="1" sz="4400">
          <a:solidFill>
            <a:schemeClr val="tx1"/>
          </a:solidFill>
          <a:latin typeface="Calibri" pitchFamily="34" charset="0"/>
          <a:ea typeface="ＭＳ Ｐゴシック" charset="0"/>
          <a:cs typeface="ＭＳ Ｐゴシック" charset="0"/>
        </a:defRPr>
      </a:lvl3pPr>
      <a:lvl4pPr algn="ctr" rtl="0" eaLnBrk="1" fontAlgn="base" hangingPunct="1">
        <a:spcBef>
          <a:spcPct val="0"/>
        </a:spcBef>
        <a:spcAft>
          <a:spcPct val="0"/>
        </a:spcAft>
        <a:defRPr kumimoji="1" sz="4400">
          <a:solidFill>
            <a:schemeClr val="tx1"/>
          </a:solidFill>
          <a:latin typeface="Calibri" pitchFamily="34" charset="0"/>
          <a:ea typeface="ＭＳ Ｐゴシック" charset="0"/>
          <a:cs typeface="ＭＳ Ｐゴシック" charset="0"/>
        </a:defRPr>
      </a:lvl4pPr>
      <a:lvl5pPr algn="ctr" rtl="0" eaLnBrk="1" fontAlgn="base" hangingPunct="1">
        <a:spcBef>
          <a:spcPct val="0"/>
        </a:spcBef>
        <a:spcAft>
          <a:spcPct val="0"/>
        </a:spcAft>
        <a:defRPr kumimoji="1" sz="4400">
          <a:solidFill>
            <a:schemeClr val="tx1"/>
          </a:solidFill>
          <a:latin typeface="Calibri" pitchFamily="34" charset="0"/>
          <a:ea typeface="ＭＳ Ｐゴシック" charset="0"/>
          <a:cs typeface="ＭＳ Ｐゴシック"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mn-lt"/>
          <a:ea typeface="ＭＳ Ｐゴシック" charset="0"/>
          <a:cs typeface="ＭＳ Ｐゴシック" charset="0"/>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mn-lt"/>
          <a:ea typeface="ＭＳ Ｐゴシック" charset="0"/>
          <a:cs typeface="ＭＳ Ｐゴシック" charset="0"/>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mn-lt"/>
          <a:ea typeface="ＭＳ Ｐゴシック" charset="0"/>
          <a:cs typeface="ＭＳ Ｐゴシック" charset="0"/>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mn-lt"/>
          <a:ea typeface="ＭＳ Ｐゴシック" charset="0"/>
          <a:cs typeface="ＭＳ Ｐゴシック" charset="0"/>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mn-lt"/>
          <a:ea typeface="ＭＳ Ｐゴシック" charset="0"/>
          <a:cs typeface="ＭＳ Ｐゴシック"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hyperlink" Target="https://apps.lumerical.com/pic_passive_bragg_full_device_simulation_with_eme.html"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lumerical.com/support/video/waveguide-bragg-gratings-res.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support.lumerical.com/hc/en-us/articles/360042304394-Bragg-Grating-Initial-Design-with-FDTD"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jp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jr3NcJsKvTI"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hyperlink" Target="https://www.youtube.com/watch?v=-vWspXuu8I0" TargetMode="External"/><Relationship Id="rId5" Type="http://schemas.openxmlformats.org/officeDocument/2006/relationships/hyperlink" Target="https://www.youtube.com/watch?v=aqocwLcqC0s" TargetMode="External"/><Relationship Id="rId4" Type="http://schemas.openxmlformats.org/officeDocument/2006/relationships/hyperlink" Target="https://www.youtube.com/watch?v=h2MOOhsuYp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0.tiff"/><Relationship Id="rId7" Type="http://schemas.openxmlformats.org/officeDocument/2006/relationships/hyperlink" Target="https://doi.org/10.1364/OL.44.004929"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tiff"/></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ustafacc/SiEPIC_Photonics_Package/blob/master/SiEPIC_Photonics_Package/solvers_simulators/bragg_tmm/bragg_tmm.py"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hyperlink" Target="https://github.com/mustafacc/SiEPIC_Photonics_Package/blob/master/SiEPIC_Photonics_Package/solvers_simulators/bragg_tmm/bragg_cmt.py"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3059832" y="2156143"/>
            <a:ext cx="6084168" cy="3829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83" name="Title 11"/>
          <p:cNvSpPr>
            <a:spLocks noGrp="1"/>
          </p:cNvSpPr>
          <p:nvPr>
            <p:ph type="ctrTitle"/>
          </p:nvPr>
        </p:nvSpPr>
        <p:spPr>
          <a:xfrm>
            <a:off x="1259632" y="409476"/>
            <a:ext cx="6840760" cy="1470025"/>
          </a:xfrm>
        </p:spPr>
        <p:txBody>
          <a:bodyPr/>
          <a:lstStyle/>
          <a:p>
            <a:pPr algn="ctr"/>
            <a:r>
              <a:rPr kumimoji="0" lang="en-US" altLang="zh-CN" sz="3200" b="1" dirty="0">
                <a:ea typeface="ＭＳ Ｐゴシック" charset="-128"/>
                <a:cs typeface="Times New Roman" panose="02020603050405020304" pitchFamily="18" charset="0"/>
              </a:rPr>
              <a:t>Design of Silicon Photonic Bragg Grating </a:t>
            </a:r>
            <a:r>
              <a:rPr kumimoji="0" lang="en-US" altLang="zh-CN" sz="3200" b="1" dirty="0" smtClean="0">
                <a:ea typeface="ＭＳ Ｐゴシック" charset="-128"/>
                <a:cs typeface="Times New Roman" panose="02020603050405020304" pitchFamily="18" charset="0"/>
              </a:rPr>
              <a:t>Devices</a:t>
            </a:r>
            <a:r>
              <a:rPr kumimoji="0" lang="en-US" altLang="zh-CN" sz="2400" b="1" dirty="0">
                <a:ea typeface="ＭＳ Ｐゴシック" charset="-128"/>
                <a:cs typeface="Times New Roman" panose="02020603050405020304" pitchFamily="18" charset="0"/>
              </a:rPr>
              <a:t/>
            </a:r>
            <a:br>
              <a:rPr kumimoji="0" lang="en-US" altLang="zh-CN" sz="2400" b="1" dirty="0">
                <a:ea typeface="ＭＳ Ｐゴシック" charset="-128"/>
                <a:cs typeface="Times New Roman" panose="02020603050405020304" pitchFamily="18" charset="0"/>
              </a:rPr>
            </a:br>
            <a:r>
              <a:rPr kumimoji="0" lang="en-US" altLang="zh-CN" sz="2000" b="1" dirty="0">
                <a:ea typeface="ＭＳ Ｐゴシック" charset="-128"/>
                <a:cs typeface="Times New Roman" panose="02020603050405020304" pitchFamily="18" charset="0"/>
              </a:rPr>
              <a:t/>
            </a:r>
            <a:br>
              <a:rPr kumimoji="0" lang="en-US" altLang="zh-CN" sz="2000" b="1" dirty="0">
                <a:ea typeface="ＭＳ Ｐゴシック" charset="-128"/>
                <a:cs typeface="Times New Roman" panose="02020603050405020304" pitchFamily="18" charset="0"/>
              </a:rPr>
            </a:br>
            <a:r>
              <a:rPr kumimoji="0" lang="en-CA" altLang="zh-CN" sz="1600" dirty="0">
                <a:ea typeface="ＭＳ Ｐゴシック" charset="-128"/>
                <a:cs typeface="Times New Roman" panose="02020603050405020304" pitchFamily="18" charset="0"/>
              </a:rPr>
              <a:t>Vancouver, BC, Canada</a:t>
            </a:r>
            <a:r>
              <a:rPr kumimoji="0" lang="en-US" altLang="zh-CN" sz="2000" b="1" dirty="0">
                <a:ea typeface="ＭＳ Ｐゴシック" charset="-128"/>
                <a:cs typeface="Times New Roman" panose="02020603050405020304" pitchFamily="18" charset="0"/>
              </a:rPr>
              <a:t/>
            </a:r>
            <a:br>
              <a:rPr kumimoji="0" lang="en-US" altLang="zh-CN" sz="2000" b="1" dirty="0">
                <a:ea typeface="ＭＳ Ｐゴシック" charset="-128"/>
                <a:cs typeface="Times New Roman" panose="02020603050405020304" pitchFamily="18" charset="0"/>
              </a:rPr>
            </a:br>
            <a:r>
              <a:rPr kumimoji="0" lang="en-US" altLang="zh-CN" sz="1600" b="1" dirty="0" smtClean="0">
                <a:ea typeface="ＭＳ Ｐゴシック" charset="-128"/>
                <a:cs typeface="Times New Roman" panose="02020603050405020304" pitchFamily="18" charset="0"/>
              </a:rPr>
              <a:t>25</a:t>
            </a:r>
            <a:r>
              <a:rPr kumimoji="0" lang="en-US" altLang="zh-CN" sz="1600" dirty="0" smtClean="0">
                <a:ea typeface="ＭＳ Ｐゴシック" charset="-128"/>
                <a:cs typeface="Times New Roman" panose="02020603050405020304" pitchFamily="18" charset="0"/>
              </a:rPr>
              <a:t> May 2020</a:t>
            </a:r>
            <a:endParaRPr kumimoji="0" lang="en-US" altLang="zh-CN" sz="2000" dirty="0">
              <a:ea typeface="ＭＳ Ｐゴシック" charset="-128"/>
              <a:cs typeface="Times New Roman" panose="02020603050405020304" pitchFamily="18" charset="0"/>
            </a:endParaRPr>
          </a:p>
        </p:txBody>
      </p:sp>
      <p:sp>
        <p:nvSpPr>
          <p:cNvPr id="5" name="Footer Placeholder 2"/>
          <p:cNvSpPr>
            <a:spLocks noGrp="1"/>
          </p:cNvSpPr>
          <p:nvPr>
            <p:ph type="ftr" sz="quarter" idx="11"/>
          </p:nvPr>
        </p:nvSpPr>
        <p:spPr/>
        <p:txBody>
          <a:bodyPr/>
          <a:lstStyle/>
          <a:p>
            <a:r>
              <a:rPr lang="en-US" altLang="zh-CN" dirty="0">
                <a:solidFill>
                  <a:schemeClr val="bg1"/>
                </a:solidFill>
              </a:rPr>
              <a:t>  ©2020</a:t>
            </a:r>
          </a:p>
        </p:txBody>
      </p:sp>
      <p:sp>
        <p:nvSpPr>
          <p:cNvPr id="20484" name="TextBox 4"/>
          <p:cNvSpPr txBox="1">
            <a:spLocks noChangeArrowheads="1"/>
          </p:cNvSpPr>
          <p:nvPr/>
        </p:nvSpPr>
        <p:spPr bwMode="auto">
          <a:xfrm>
            <a:off x="0" y="4969956"/>
            <a:ext cx="5724128"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kumimoji="1" sz="2400">
                <a:solidFill>
                  <a:schemeClr val="tx1"/>
                </a:solidFill>
                <a:latin typeface="Arial" charset="0"/>
                <a:ea typeface="ＭＳ Ｐゴシック" charset="-128"/>
              </a:defRPr>
            </a:lvl1pPr>
            <a:lvl2pPr marL="742950" indent="-285750">
              <a:defRPr kumimoji="1" sz="2400">
                <a:solidFill>
                  <a:schemeClr val="tx1"/>
                </a:solidFill>
                <a:latin typeface="Arial" charset="0"/>
                <a:ea typeface="ＭＳ Ｐゴシック" charset="-128"/>
              </a:defRPr>
            </a:lvl2pPr>
            <a:lvl3pPr marL="1143000" indent="-228600">
              <a:defRPr kumimoji="1" sz="2400">
                <a:solidFill>
                  <a:schemeClr val="tx1"/>
                </a:solidFill>
                <a:latin typeface="Arial" charset="0"/>
                <a:ea typeface="ＭＳ Ｐゴシック" charset="-128"/>
              </a:defRPr>
            </a:lvl3pPr>
            <a:lvl4pPr marL="1600200" indent="-228600">
              <a:defRPr kumimoji="1" sz="2400">
                <a:solidFill>
                  <a:schemeClr val="tx1"/>
                </a:solidFill>
                <a:latin typeface="Arial" charset="0"/>
                <a:ea typeface="ＭＳ Ｐゴシック" charset="-128"/>
              </a:defRPr>
            </a:lvl4pPr>
            <a:lvl5pPr marL="2057400" indent="-228600">
              <a:defRPr kumimoji="1" sz="2400">
                <a:solidFill>
                  <a:schemeClr val="tx1"/>
                </a:solidFill>
                <a:latin typeface="Arial" charset="0"/>
                <a:ea typeface="ＭＳ Ｐゴシック" charset="-128"/>
              </a:defRPr>
            </a:lvl5pPr>
            <a:lvl6pPr marL="2514600" indent="-228600" fontAlgn="base">
              <a:spcBef>
                <a:spcPct val="0"/>
              </a:spcBef>
              <a:spcAft>
                <a:spcPct val="0"/>
              </a:spcAft>
              <a:defRPr kumimoji="1" sz="2400">
                <a:solidFill>
                  <a:schemeClr val="tx1"/>
                </a:solidFill>
                <a:latin typeface="Arial" charset="0"/>
                <a:ea typeface="ＭＳ Ｐゴシック" charset="-128"/>
              </a:defRPr>
            </a:lvl6pPr>
            <a:lvl7pPr marL="2971800" indent="-228600" fontAlgn="base">
              <a:spcBef>
                <a:spcPct val="0"/>
              </a:spcBef>
              <a:spcAft>
                <a:spcPct val="0"/>
              </a:spcAft>
              <a:defRPr kumimoji="1" sz="2400">
                <a:solidFill>
                  <a:schemeClr val="tx1"/>
                </a:solidFill>
                <a:latin typeface="Arial" charset="0"/>
                <a:ea typeface="ＭＳ Ｐゴシック" charset="-128"/>
              </a:defRPr>
            </a:lvl7pPr>
            <a:lvl8pPr marL="3429000" indent="-228600" fontAlgn="base">
              <a:spcBef>
                <a:spcPct val="0"/>
              </a:spcBef>
              <a:spcAft>
                <a:spcPct val="0"/>
              </a:spcAft>
              <a:defRPr kumimoji="1" sz="2400">
                <a:solidFill>
                  <a:schemeClr val="tx1"/>
                </a:solidFill>
                <a:latin typeface="Arial" charset="0"/>
                <a:ea typeface="ＭＳ Ｐゴシック" charset="-128"/>
              </a:defRPr>
            </a:lvl8pPr>
            <a:lvl9pPr marL="3886200" indent="-228600" fontAlgn="base">
              <a:spcBef>
                <a:spcPct val="0"/>
              </a:spcBef>
              <a:spcAft>
                <a:spcPct val="0"/>
              </a:spcAft>
              <a:defRPr kumimoji="1" sz="2400">
                <a:solidFill>
                  <a:schemeClr val="tx1"/>
                </a:solidFill>
                <a:latin typeface="Arial" charset="0"/>
                <a:ea typeface="ＭＳ Ｐゴシック" charset="-128"/>
              </a:defRPr>
            </a:lvl9pPr>
          </a:lstStyle>
          <a:p>
            <a:r>
              <a:rPr kumimoji="0" lang="en-US" altLang="zh-CN" b="1" dirty="0">
                <a:solidFill>
                  <a:schemeClr val="bg1"/>
                </a:solidFill>
                <a:latin typeface="+mj-lt"/>
                <a:ea typeface="Times New Roman" charset="0"/>
                <a:cs typeface="Times New Roman" charset="0"/>
              </a:rPr>
              <a:t>Mustafa Hammood</a:t>
            </a:r>
            <a:r>
              <a:rPr kumimoji="0" lang="en-US" altLang="zh-CN" sz="2000" dirty="0">
                <a:solidFill>
                  <a:schemeClr val="bg1"/>
                </a:solidFill>
                <a:latin typeface="+mj-lt"/>
                <a:ea typeface="Times New Roman" charset="0"/>
                <a:cs typeface="Times New Roman" charset="0"/>
              </a:rPr>
              <a:t>,</a:t>
            </a:r>
          </a:p>
          <a:p>
            <a:endParaRPr kumimoji="0" lang="en-US" altLang="zh-CN" sz="1400" dirty="0">
              <a:solidFill>
                <a:schemeClr val="bg1"/>
              </a:solidFill>
              <a:latin typeface="+mj-lt"/>
              <a:ea typeface="Times New Roman" charset="0"/>
              <a:cs typeface="Times New Roman" charset="0"/>
            </a:endParaRPr>
          </a:p>
          <a:p>
            <a:r>
              <a:rPr kumimoji="0" lang="en-US" altLang="zh-CN" sz="1400" dirty="0">
                <a:solidFill>
                  <a:schemeClr val="bg1"/>
                </a:solidFill>
                <a:latin typeface="+mj-lt"/>
                <a:ea typeface="Times New Roman" charset="0"/>
                <a:cs typeface="Times New Roman" charset="0"/>
              </a:rPr>
              <a:t>The University of British Columbia, Vancouver</a:t>
            </a:r>
          </a:p>
        </p:txBody>
      </p:sp>
    </p:spTree>
    <p:extLst>
      <p:ext uri="{BB962C8B-B14F-4D97-AF65-F5344CB8AC3E}">
        <p14:creationId xmlns:p14="http://schemas.microsoft.com/office/powerpoint/2010/main" val="915015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10</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7704856" cy="477053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Uses the EME method:</a:t>
            </a:r>
          </a:p>
          <a:p>
            <a:pPr marL="1200150" lvl="2" indent="-285750">
              <a:buFont typeface="Arial" panose="020B0604020202020204" pitchFamily="34" charset="0"/>
              <a:buChar char="•"/>
            </a:pPr>
            <a:r>
              <a:rPr lang="en-US" sz="1600" dirty="0">
                <a:solidFill>
                  <a:srgbClr val="17375E"/>
                </a:solidFill>
              </a:rPr>
              <a:t>Explained: </a:t>
            </a:r>
            <a:r>
              <a:rPr lang="en-US" sz="1600" dirty="0">
                <a:hlinkClick r:id="rId3"/>
              </a:rPr>
              <a:t>https://apps.lumerical.com/pic_passive_bragg_full_device_simulation_with_eme.html</a:t>
            </a:r>
            <a:endParaRPr lang="en-US" sz="1600" dirty="0"/>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Video tutorial: </a:t>
            </a:r>
            <a:r>
              <a:rPr lang="en-US" sz="1600" dirty="0">
                <a:hlinkClick r:id="rId4"/>
              </a:rPr>
              <a:t>https://www.lumerical.com/support/video/waveguide-bragg-gratings-res.html</a:t>
            </a:r>
            <a:endParaRPr lang="en-US" sz="1600" dirty="0"/>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Advantages:</a:t>
            </a:r>
          </a:p>
          <a:p>
            <a:pPr marL="1200150" lvl="2" indent="-285750">
              <a:buFont typeface="Arial" panose="020B0604020202020204" pitchFamily="34" charset="0"/>
              <a:buChar char="•"/>
            </a:pPr>
            <a:r>
              <a:rPr lang="en-US" sz="1600" dirty="0">
                <a:solidFill>
                  <a:srgbClr val="17375E"/>
                </a:solidFill>
              </a:rPr>
              <a:t>Does not need information other than the physical geometry of the device</a:t>
            </a:r>
          </a:p>
          <a:p>
            <a:pPr marL="1200150" lvl="2" indent="-285750">
              <a:buFont typeface="Arial" panose="020B0604020202020204" pitchFamily="34" charset="0"/>
              <a:buChar char="•"/>
            </a:pPr>
            <a:r>
              <a:rPr lang="en-US" sz="1600" dirty="0">
                <a:solidFill>
                  <a:srgbClr val="17375E"/>
                </a:solidFill>
              </a:rPr>
              <a:t>Relatively fast simulation time compared to FDTD</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endParaRPr lang="en-US" sz="1600" b="1" dirty="0">
              <a:solidFill>
                <a:srgbClr val="17375E"/>
              </a:solidFill>
            </a:endParaRPr>
          </a:p>
          <a:p>
            <a:pPr marL="742950" lvl="1" indent="-285750">
              <a:buFont typeface="Arial" panose="020B0604020202020204" pitchFamily="34" charset="0"/>
              <a:buChar char="•"/>
            </a:pPr>
            <a:r>
              <a:rPr lang="en-US" sz="1600" b="1" dirty="0">
                <a:solidFill>
                  <a:srgbClr val="17375E"/>
                </a:solidFill>
              </a:rPr>
              <a:t>Disadvantages:</a:t>
            </a:r>
          </a:p>
          <a:p>
            <a:pPr marL="1200150" lvl="2" indent="-285750">
              <a:buFont typeface="Arial" panose="020B0604020202020204" pitchFamily="34" charset="0"/>
              <a:buChar char="•"/>
            </a:pPr>
            <a:r>
              <a:rPr lang="en-US" sz="1600" dirty="0">
                <a:solidFill>
                  <a:srgbClr val="17375E"/>
                </a:solidFill>
              </a:rPr>
              <a:t>Simulation time scales up with the complexity of the profile</a:t>
            </a:r>
          </a:p>
          <a:p>
            <a:pPr marL="1200150" lvl="2" indent="-285750">
              <a:buFont typeface="Arial" panose="020B0604020202020204" pitchFamily="34" charset="0"/>
              <a:buChar char="•"/>
            </a:pPr>
            <a:r>
              <a:rPr lang="en-US" sz="1600" dirty="0">
                <a:solidFill>
                  <a:srgbClr val="17375E"/>
                </a:solidFill>
              </a:rPr>
              <a:t>Simulation time scales up with the number of simulation modes required to simulate the device</a:t>
            </a:r>
          </a:p>
          <a:p>
            <a:pPr marL="1200150" lvl="2" indent="-285750">
              <a:buFont typeface="Arial" panose="020B0604020202020204" pitchFamily="34" charset="0"/>
              <a:buChar char="•"/>
            </a:pPr>
            <a:r>
              <a:rPr lang="en-US" sz="1600" dirty="0">
                <a:solidFill>
                  <a:srgbClr val="17375E"/>
                </a:solidFill>
              </a:rPr>
              <a:t>Less accurate than FDTD simulations</a:t>
            </a:r>
          </a:p>
        </p:txBody>
      </p:sp>
      <p:pic>
        <p:nvPicPr>
          <p:cNvPr id="3" name="Picture 2">
            <a:extLst>
              <a:ext uri="{FF2B5EF4-FFF2-40B4-BE49-F238E27FC236}">
                <a16:creationId xmlns:a16="http://schemas.microsoft.com/office/drawing/2014/main" id="{1AE2846B-54CB-4891-A31F-D9210B67913F}"/>
              </a:ext>
            </a:extLst>
          </p:cNvPr>
          <p:cNvPicPr>
            <a:picLocks noChangeAspect="1"/>
          </p:cNvPicPr>
          <p:nvPr/>
        </p:nvPicPr>
        <p:blipFill>
          <a:blip r:embed="rId5"/>
          <a:stretch>
            <a:fillRect/>
          </a:stretch>
        </p:blipFill>
        <p:spPr>
          <a:xfrm>
            <a:off x="7291944" y="3833875"/>
            <a:ext cx="1852056" cy="2087641"/>
          </a:xfrm>
          <a:prstGeom prst="rect">
            <a:avLst/>
          </a:prstGeom>
        </p:spPr>
      </p:pic>
    </p:spTree>
    <p:extLst>
      <p:ext uri="{BB962C8B-B14F-4D97-AF65-F5344CB8AC3E}">
        <p14:creationId xmlns:p14="http://schemas.microsoft.com/office/powerpoint/2010/main" val="3389974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11</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1815882"/>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How to</a:t>
            </a:r>
            <a:r>
              <a:rPr lang="en-US" sz="1600" b="1" dirty="0" smtClean="0">
                <a:solidFill>
                  <a:srgbClr val="17375E"/>
                </a:solidFill>
              </a:rPr>
              <a:t>:</a:t>
            </a: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Download </a:t>
            </a:r>
            <a:r>
              <a:rPr lang="en-US" sz="1600" dirty="0">
                <a:solidFill>
                  <a:srgbClr val="17375E"/>
                </a:solidFill>
              </a:rPr>
              <a:t>the scripts </a:t>
            </a:r>
            <a:r>
              <a:rPr lang="en-US" sz="1600" dirty="0" smtClean="0">
                <a:solidFill>
                  <a:srgbClr val="17375E"/>
                </a:solidFill>
              </a:rPr>
              <a:t>(Bragg_EME.zip) and </a:t>
            </a:r>
            <a:r>
              <a:rPr lang="en-US" sz="1600" dirty="0">
                <a:solidFill>
                  <a:srgbClr val="17375E"/>
                </a:solidFill>
              </a:rPr>
              <a:t>open a blank MODE project</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With the new MODE project, load the </a:t>
            </a:r>
            <a:r>
              <a:rPr lang="en-US" sz="1600" dirty="0">
                <a:solidFill>
                  <a:srgbClr val="17375E"/>
                </a:solidFill>
              </a:rPr>
              <a:t>script </a:t>
            </a:r>
            <a:r>
              <a:rPr lang="en-US" sz="1600" i="1" dirty="0" err="1" smtClean="0">
                <a:solidFill>
                  <a:srgbClr val="17375E"/>
                </a:solidFill>
              </a:rPr>
              <a:t>MAIN_EME.lsf</a:t>
            </a:r>
            <a:endParaRPr lang="en-US" sz="1600" i="1" dirty="0" smtClean="0">
              <a:solidFill>
                <a:srgbClr val="17375E"/>
              </a:solidFill>
            </a:endParaRP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Adjust </a:t>
            </a:r>
            <a:r>
              <a:rPr lang="en-US" sz="1600" dirty="0">
                <a:solidFill>
                  <a:srgbClr val="17375E"/>
                </a:solidFill>
              </a:rPr>
              <a:t>the simulation parameters to your needs (wavelength range, polarization, mesh accuracy or leave as default)</a:t>
            </a:r>
          </a:p>
        </p:txBody>
      </p:sp>
      <p:pic>
        <p:nvPicPr>
          <p:cNvPr id="3" name="Picture 2"/>
          <p:cNvPicPr>
            <a:picLocks noChangeAspect="1"/>
          </p:cNvPicPr>
          <p:nvPr/>
        </p:nvPicPr>
        <p:blipFill>
          <a:blip r:embed="rId3"/>
          <a:stretch>
            <a:fillRect/>
          </a:stretch>
        </p:blipFill>
        <p:spPr>
          <a:xfrm>
            <a:off x="2645264" y="3717032"/>
            <a:ext cx="3960976" cy="1582660"/>
          </a:xfrm>
          <a:prstGeom prst="rect">
            <a:avLst/>
          </a:prstGeom>
        </p:spPr>
      </p:pic>
    </p:spTree>
    <p:extLst>
      <p:ext uri="{BB962C8B-B14F-4D97-AF65-F5344CB8AC3E}">
        <p14:creationId xmlns:p14="http://schemas.microsoft.com/office/powerpoint/2010/main" val="9860875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12</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How to</a:t>
            </a:r>
            <a:r>
              <a:rPr lang="en-US" sz="1600" b="1" dirty="0" smtClean="0">
                <a:solidFill>
                  <a:srgbClr val="17375E"/>
                </a:solidFill>
              </a:rPr>
              <a:t>:</a:t>
            </a:r>
          </a:p>
          <a:p>
            <a:pPr marL="1200150" lvl="2" indent="-285750">
              <a:buFont typeface="Arial" panose="020B0604020202020204" pitchFamily="34" charset="0"/>
              <a:buChar char="•"/>
            </a:pPr>
            <a:r>
              <a:rPr lang="en-US" sz="1600" dirty="0">
                <a:solidFill>
                  <a:srgbClr val="17375E"/>
                </a:solidFill>
              </a:rPr>
              <a:t>The script will plot the transmission and reflection spectra, and then extract the 3-dB bandwidth and central wavelength (for your </a:t>
            </a:r>
            <a:r>
              <a:rPr lang="en-US" sz="1600" dirty="0" smtClean="0">
                <a:solidFill>
                  <a:srgbClr val="17375E"/>
                </a:solidFill>
              </a:rPr>
              <a:t>future Kappa </a:t>
            </a:r>
            <a:r>
              <a:rPr lang="en-US" sz="1600" dirty="0">
                <a:solidFill>
                  <a:srgbClr val="17375E"/>
                </a:solidFill>
              </a:rPr>
              <a:t>analysis).</a:t>
            </a:r>
          </a:p>
        </p:txBody>
      </p:sp>
      <p:pic>
        <p:nvPicPr>
          <p:cNvPr id="7" name="Picture 6"/>
          <p:cNvPicPr>
            <a:picLocks noChangeAspect="1"/>
          </p:cNvPicPr>
          <p:nvPr/>
        </p:nvPicPr>
        <p:blipFill>
          <a:blip r:embed="rId3"/>
          <a:stretch>
            <a:fillRect/>
          </a:stretch>
        </p:blipFill>
        <p:spPr>
          <a:xfrm>
            <a:off x="107504" y="2204864"/>
            <a:ext cx="5114160" cy="3728975"/>
          </a:xfrm>
          <a:prstGeom prst="rect">
            <a:avLst/>
          </a:prstGeom>
        </p:spPr>
      </p:pic>
      <p:pic>
        <p:nvPicPr>
          <p:cNvPr id="20" name="Picture 19"/>
          <p:cNvPicPr>
            <a:picLocks noChangeAspect="1"/>
          </p:cNvPicPr>
          <p:nvPr/>
        </p:nvPicPr>
        <p:blipFill>
          <a:blip r:embed="rId4"/>
          <a:stretch>
            <a:fillRect/>
          </a:stretch>
        </p:blipFill>
        <p:spPr>
          <a:xfrm>
            <a:off x="5436096" y="3255247"/>
            <a:ext cx="3615602" cy="1990144"/>
          </a:xfrm>
          <a:prstGeom prst="rect">
            <a:avLst/>
          </a:prstGeom>
        </p:spPr>
      </p:pic>
    </p:spTree>
    <p:extLst>
      <p:ext uri="{BB962C8B-B14F-4D97-AF65-F5344CB8AC3E}">
        <p14:creationId xmlns:p14="http://schemas.microsoft.com/office/powerpoint/2010/main" val="4171527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13</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How to</a:t>
            </a:r>
            <a:r>
              <a:rPr lang="en-US" sz="1600" b="1" dirty="0" smtClean="0">
                <a:solidFill>
                  <a:srgbClr val="17375E"/>
                </a:solidFill>
              </a:rPr>
              <a:t>:</a:t>
            </a:r>
          </a:p>
          <a:p>
            <a:pPr marL="1200150" lvl="2" indent="-285750">
              <a:buFont typeface="Arial" panose="020B0604020202020204" pitchFamily="34" charset="0"/>
              <a:buChar char="•"/>
            </a:pPr>
            <a:r>
              <a:rPr lang="en-US" sz="1600" dirty="0">
                <a:solidFill>
                  <a:srgbClr val="17375E"/>
                </a:solidFill>
              </a:rPr>
              <a:t>The script will plot the transmission and reflection spectra, and then extract the 3-dB bandwidth and central wavelength (for your </a:t>
            </a:r>
            <a:r>
              <a:rPr lang="en-US" sz="1600" dirty="0" smtClean="0">
                <a:solidFill>
                  <a:srgbClr val="17375E"/>
                </a:solidFill>
              </a:rPr>
              <a:t>future Kappa </a:t>
            </a:r>
            <a:r>
              <a:rPr lang="en-US" sz="1600" dirty="0">
                <a:solidFill>
                  <a:srgbClr val="17375E"/>
                </a:solidFill>
              </a:rPr>
              <a:t>analysis).</a:t>
            </a:r>
          </a:p>
        </p:txBody>
      </p:sp>
      <p:grpSp>
        <p:nvGrpSpPr>
          <p:cNvPr id="23" name="Group 22"/>
          <p:cNvGrpSpPr/>
          <p:nvPr/>
        </p:nvGrpSpPr>
        <p:grpSpPr>
          <a:xfrm>
            <a:off x="2250753" y="2081157"/>
            <a:ext cx="4854122" cy="3774872"/>
            <a:chOff x="2047324" y="1922958"/>
            <a:chExt cx="5260980" cy="4091270"/>
          </a:xfrm>
        </p:grpSpPr>
        <p:pic>
          <p:nvPicPr>
            <p:cNvPr id="7" name="Picture 6"/>
            <p:cNvPicPr>
              <a:picLocks noChangeAspect="1"/>
            </p:cNvPicPr>
            <p:nvPr/>
          </p:nvPicPr>
          <p:blipFill>
            <a:blip r:embed="rId3"/>
            <a:stretch>
              <a:fillRect/>
            </a:stretch>
          </p:blipFill>
          <p:spPr>
            <a:xfrm>
              <a:off x="2068672" y="2100381"/>
              <a:ext cx="5114160" cy="3728975"/>
            </a:xfrm>
            <a:prstGeom prst="rect">
              <a:avLst/>
            </a:prstGeom>
          </p:spPr>
        </p:pic>
        <p:pic>
          <p:nvPicPr>
            <p:cNvPr id="11" name="Picture 10"/>
            <p:cNvPicPr>
              <a:picLocks noChangeAspect="1"/>
            </p:cNvPicPr>
            <p:nvPr/>
          </p:nvPicPr>
          <p:blipFill>
            <a:blip r:embed="rId4"/>
            <a:stretch>
              <a:fillRect/>
            </a:stretch>
          </p:blipFill>
          <p:spPr>
            <a:xfrm>
              <a:off x="2047324" y="2077340"/>
              <a:ext cx="5260980" cy="3936888"/>
            </a:xfrm>
            <a:prstGeom prst="rect">
              <a:avLst/>
            </a:prstGeom>
          </p:spPr>
        </p:pic>
        <p:cxnSp>
          <p:nvCxnSpPr>
            <p:cNvPr id="12" name="Straight Arrow Connector 11"/>
            <p:cNvCxnSpPr/>
            <p:nvPr/>
          </p:nvCxnSpPr>
          <p:spPr>
            <a:xfrm flipV="1">
              <a:off x="4748213" y="5242560"/>
              <a:ext cx="265747" cy="571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622476" y="4866599"/>
              <a:ext cx="453970" cy="369332"/>
            </a:xfrm>
            <a:prstGeom prst="rect">
              <a:avLst/>
            </a:prstGeom>
          </p:spPr>
          <p:txBody>
            <a:bodyPr wrap="none">
              <a:spAutoFit/>
            </a:bodyPr>
            <a:lstStyle/>
            <a:p>
              <a:r>
                <a:rPr lang="el-GR" dirty="0"/>
                <a:t>Δ</a:t>
              </a:r>
              <a:r>
                <a:rPr lang="el-GR" dirty="0" smtClean="0">
                  <a:solidFill>
                    <a:srgbClr val="222222"/>
                  </a:solidFill>
                  <a:latin typeface="arial" panose="020B0604020202020204" pitchFamily="34" charset="0"/>
                </a:rPr>
                <a:t>λ</a:t>
              </a:r>
              <a:endParaRPr lang="en-US" dirty="0"/>
            </a:p>
          </p:txBody>
        </p:sp>
        <p:sp>
          <p:nvSpPr>
            <p:cNvPr id="15" name="Rectangle 14"/>
            <p:cNvSpPr/>
            <p:nvPr/>
          </p:nvSpPr>
          <p:spPr>
            <a:xfrm>
              <a:off x="4719348" y="1922958"/>
              <a:ext cx="378630" cy="369332"/>
            </a:xfrm>
            <a:prstGeom prst="rect">
              <a:avLst/>
            </a:prstGeom>
          </p:spPr>
          <p:txBody>
            <a:bodyPr wrap="none">
              <a:spAutoFit/>
            </a:bodyPr>
            <a:lstStyle/>
            <a:p>
              <a:r>
                <a:rPr lang="el-GR" dirty="0" smtClean="0">
                  <a:solidFill>
                    <a:srgbClr val="222222"/>
                  </a:solidFill>
                  <a:latin typeface="arial" panose="020B0604020202020204" pitchFamily="34" charset="0"/>
                </a:rPr>
                <a:t>λ</a:t>
              </a:r>
              <a:r>
                <a:rPr lang="en-US" sz="1000" dirty="0" smtClean="0">
                  <a:solidFill>
                    <a:srgbClr val="222222"/>
                  </a:solidFill>
                  <a:latin typeface="arial" panose="020B0604020202020204" pitchFamily="34" charset="0"/>
                </a:rPr>
                <a:t>o</a:t>
              </a:r>
              <a:endParaRPr lang="en-US" dirty="0"/>
            </a:p>
          </p:txBody>
        </p:sp>
        <p:cxnSp>
          <p:nvCxnSpPr>
            <p:cNvPr id="17" name="Straight Connector 16"/>
            <p:cNvCxnSpPr/>
            <p:nvPr/>
          </p:nvCxnSpPr>
          <p:spPr>
            <a:xfrm>
              <a:off x="4746496" y="4277856"/>
              <a:ext cx="0" cy="1152128"/>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004048" y="3796660"/>
              <a:ext cx="0" cy="163332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24458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14</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8496944" cy="1323439"/>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rgbClr val="17375E"/>
                </a:solidFill>
              </a:rPr>
              <a:t>EME simulations can be used to quickly perform parametric studies to understand the effects of specific parameters, i.e. </a:t>
            </a:r>
            <a:r>
              <a:rPr lang="en-US" sz="1600" b="1" dirty="0">
                <a:solidFill>
                  <a:srgbClr val="17375E"/>
                </a:solidFill>
              </a:rPr>
              <a:t>the effects of changing the waveguide’s sidewall angle</a:t>
            </a:r>
            <a:r>
              <a:rPr lang="en-US" sz="1600" dirty="0">
                <a:solidFill>
                  <a:srgbClr val="17375E"/>
                </a:solidFill>
              </a:rPr>
              <a:t>:</a:t>
            </a:r>
          </a:p>
          <a:p>
            <a:pPr marL="742950" lvl="1"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dirty="0">
                <a:solidFill>
                  <a:srgbClr val="17375E"/>
                </a:solidFill>
              </a:rPr>
              <a:t>Run applications -&gt; </a:t>
            </a:r>
            <a:r>
              <a:rPr lang="en-US" sz="1600" dirty="0" err="1">
                <a:solidFill>
                  <a:srgbClr val="17375E"/>
                </a:solidFill>
              </a:rPr>
              <a:t>dw_sweep</a:t>
            </a:r>
            <a:r>
              <a:rPr lang="en-US" sz="1600" dirty="0">
                <a:solidFill>
                  <a:srgbClr val="17375E"/>
                </a:solidFill>
              </a:rPr>
              <a:t> -&gt; </a:t>
            </a:r>
            <a:r>
              <a:rPr lang="en-US" sz="1600" b="1" dirty="0" err="1">
                <a:solidFill>
                  <a:srgbClr val="17375E"/>
                </a:solidFill>
              </a:rPr>
              <a:t>MAIN_dw_sweep.lsf</a:t>
            </a:r>
            <a:endParaRPr lang="en-US" sz="1600" b="1" dirty="0">
              <a:solidFill>
                <a:srgbClr val="17375E"/>
              </a:solidFill>
            </a:endParaRPr>
          </a:p>
        </p:txBody>
      </p:sp>
      <p:pic>
        <p:nvPicPr>
          <p:cNvPr id="3" name="Picture 2"/>
          <p:cNvPicPr>
            <a:picLocks noChangeAspect="1"/>
          </p:cNvPicPr>
          <p:nvPr/>
        </p:nvPicPr>
        <p:blipFill>
          <a:blip r:embed="rId3"/>
          <a:stretch>
            <a:fillRect/>
          </a:stretch>
        </p:blipFill>
        <p:spPr>
          <a:xfrm>
            <a:off x="107504" y="2564904"/>
            <a:ext cx="4318018" cy="3456384"/>
          </a:xfrm>
          <a:prstGeom prst="rect">
            <a:avLst/>
          </a:prstGeom>
        </p:spPr>
      </p:pic>
      <p:pic>
        <p:nvPicPr>
          <p:cNvPr id="5" name="Picture 4"/>
          <p:cNvPicPr>
            <a:picLocks noChangeAspect="1"/>
          </p:cNvPicPr>
          <p:nvPr/>
        </p:nvPicPr>
        <p:blipFill>
          <a:blip r:embed="rId4"/>
          <a:stretch>
            <a:fillRect/>
          </a:stretch>
        </p:blipFill>
        <p:spPr>
          <a:xfrm>
            <a:off x="4602832" y="2604830"/>
            <a:ext cx="4349996" cy="3416458"/>
          </a:xfrm>
          <a:prstGeom prst="rect">
            <a:avLst/>
          </a:prstGeom>
        </p:spPr>
      </p:pic>
      <p:pic>
        <p:nvPicPr>
          <p:cNvPr id="7" name="Picture 6"/>
          <p:cNvPicPr>
            <a:picLocks noChangeAspect="1"/>
          </p:cNvPicPr>
          <p:nvPr/>
        </p:nvPicPr>
        <p:blipFill>
          <a:blip r:embed="rId5"/>
          <a:stretch>
            <a:fillRect/>
          </a:stretch>
        </p:blipFill>
        <p:spPr>
          <a:xfrm>
            <a:off x="7460424" y="2780928"/>
            <a:ext cx="1305959" cy="890700"/>
          </a:xfrm>
          <a:prstGeom prst="rect">
            <a:avLst/>
          </a:prstGeom>
        </p:spPr>
      </p:pic>
    </p:spTree>
    <p:extLst>
      <p:ext uri="{BB962C8B-B14F-4D97-AF65-F5344CB8AC3E}">
        <p14:creationId xmlns:p14="http://schemas.microsoft.com/office/powerpoint/2010/main" val="3210211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EME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15</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8496944" cy="1077218"/>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t>The scripts will force specific settings to improve the simulation speed (e.g., force anti-symmetric boundary conditions when the user specifies the TE polarization) - therefore, if you care more about accuracy rather than speed, you might want to remove these settings from </a:t>
            </a:r>
            <a:r>
              <a:rPr lang="en-US" sz="1600" i="1" dirty="0" err="1"/>
              <a:t>Bragg_simulate.lsf</a:t>
            </a:r>
            <a:r>
              <a:rPr lang="en-US" sz="1600" i="1" dirty="0"/>
              <a:t>.</a:t>
            </a:r>
            <a:endParaRPr lang="en-US" sz="1600" b="1" i="1" dirty="0">
              <a:solidFill>
                <a:srgbClr val="17375E"/>
              </a:solidFill>
            </a:endParaRPr>
          </a:p>
        </p:txBody>
      </p:sp>
      <p:pic>
        <p:nvPicPr>
          <p:cNvPr id="3" name="Picture 2"/>
          <p:cNvPicPr>
            <a:picLocks noChangeAspect="1"/>
          </p:cNvPicPr>
          <p:nvPr/>
        </p:nvPicPr>
        <p:blipFill>
          <a:blip r:embed="rId3"/>
          <a:stretch>
            <a:fillRect/>
          </a:stretch>
        </p:blipFill>
        <p:spPr>
          <a:xfrm>
            <a:off x="107504" y="2564904"/>
            <a:ext cx="4318018" cy="3456384"/>
          </a:xfrm>
          <a:prstGeom prst="rect">
            <a:avLst/>
          </a:prstGeom>
        </p:spPr>
      </p:pic>
      <p:pic>
        <p:nvPicPr>
          <p:cNvPr id="5" name="Picture 4"/>
          <p:cNvPicPr>
            <a:picLocks noChangeAspect="1"/>
          </p:cNvPicPr>
          <p:nvPr/>
        </p:nvPicPr>
        <p:blipFill>
          <a:blip r:embed="rId4"/>
          <a:stretch>
            <a:fillRect/>
          </a:stretch>
        </p:blipFill>
        <p:spPr>
          <a:xfrm>
            <a:off x="4602832" y="2604830"/>
            <a:ext cx="4349996" cy="3416458"/>
          </a:xfrm>
          <a:prstGeom prst="rect">
            <a:avLst/>
          </a:prstGeom>
        </p:spPr>
      </p:pic>
      <p:pic>
        <p:nvPicPr>
          <p:cNvPr id="7" name="Picture 6"/>
          <p:cNvPicPr>
            <a:picLocks noChangeAspect="1"/>
          </p:cNvPicPr>
          <p:nvPr/>
        </p:nvPicPr>
        <p:blipFill>
          <a:blip r:embed="rId5"/>
          <a:stretch>
            <a:fillRect/>
          </a:stretch>
        </p:blipFill>
        <p:spPr>
          <a:xfrm>
            <a:off x="7460424" y="2780928"/>
            <a:ext cx="1305959" cy="890700"/>
          </a:xfrm>
          <a:prstGeom prst="rect">
            <a:avLst/>
          </a:prstGeom>
        </p:spPr>
      </p:pic>
    </p:spTree>
    <p:extLst>
      <p:ext uri="{BB962C8B-B14F-4D97-AF65-F5344CB8AC3E}">
        <p14:creationId xmlns:p14="http://schemas.microsoft.com/office/powerpoint/2010/main" val="937899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3D/2D FDTD</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16</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7344816" cy="2246769"/>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Uses FDTD solver:</a:t>
            </a:r>
          </a:p>
          <a:p>
            <a:pPr marL="1200150" lvl="2" indent="-285750">
              <a:buFont typeface="Arial" panose="020B0604020202020204" pitchFamily="34" charset="0"/>
              <a:buChar char="•"/>
            </a:pPr>
            <a:r>
              <a:rPr lang="en-US" sz="1200" dirty="0">
                <a:solidFill>
                  <a:srgbClr val="17375E"/>
                </a:solidFill>
              </a:rPr>
              <a:t>Simulating the full device length either in </a:t>
            </a:r>
            <a:r>
              <a:rPr lang="en-US" sz="1200" b="1" dirty="0">
                <a:solidFill>
                  <a:srgbClr val="17375E"/>
                </a:solidFill>
              </a:rPr>
              <a:t>2D FDTD or 3D FDTD</a:t>
            </a:r>
            <a:endParaRPr lang="en-US" sz="1200" b="1" dirty="0"/>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Advantages:</a:t>
            </a:r>
          </a:p>
          <a:p>
            <a:pPr marL="1200150" lvl="2" indent="-285750">
              <a:buFont typeface="Arial" panose="020B0604020202020204" pitchFamily="34" charset="0"/>
              <a:buChar char="•"/>
            </a:pPr>
            <a:r>
              <a:rPr lang="en-US" sz="1600" dirty="0">
                <a:solidFill>
                  <a:srgbClr val="17375E"/>
                </a:solidFill>
              </a:rPr>
              <a:t>Accurate, if the simulation mesh and time were sufficiently large…</a:t>
            </a:r>
          </a:p>
          <a:p>
            <a:pPr marL="1200150" lvl="2" indent="-285750">
              <a:buFont typeface="Arial" panose="020B0604020202020204" pitchFamily="34" charset="0"/>
              <a:buChar char="•"/>
            </a:pPr>
            <a:r>
              <a:rPr lang="en-US" sz="1600" dirty="0">
                <a:solidFill>
                  <a:srgbClr val="17375E"/>
                </a:solidFill>
              </a:rPr>
              <a:t>Can be used to simulated complex apodization provide.</a:t>
            </a: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Disadvantages:</a:t>
            </a:r>
          </a:p>
          <a:p>
            <a:pPr marL="1200150" lvl="2" indent="-285750">
              <a:buFont typeface="Arial" panose="020B0604020202020204" pitchFamily="34" charset="0"/>
              <a:buChar char="•"/>
            </a:pPr>
            <a:r>
              <a:rPr lang="en-US" sz="1600" dirty="0">
                <a:solidFill>
                  <a:srgbClr val="17375E"/>
                </a:solidFill>
              </a:rPr>
              <a:t>Very lengthy simulation time!</a:t>
            </a:r>
          </a:p>
        </p:txBody>
      </p:sp>
      <p:pic>
        <p:nvPicPr>
          <p:cNvPr id="3" name="Picture 2">
            <a:extLst>
              <a:ext uri="{FF2B5EF4-FFF2-40B4-BE49-F238E27FC236}">
                <a16:creationId xmlns:a16="http://schemas.microsoft.com/office/drawing/2014/main" id="{A05DA367-5330-424B-BC4D-F0725709E5A8}"/>
              </a:ext>
            </a:extLst>
          </p:cNvPr>
          <p:cNvPicPr>
            <a:picLocks noChangeAspect="1"/>
          </p:cNvPicPr>
          <p:nvPr/>
        </p:nvPicPr>
        <p:blipFill>
          <a:blip r:embed="rId3"/>
          <a:stretch>
            <a:fillRect/>
          </a:stretch>
        </p:blipFill>
        <p:spPr>
          <a:xfrm>
            <a:off x="5584830" y="3393733"/>
            <a:ext cx="3559170" cy="2650266"/>
          </a:xfrm>
          <a:prstGeom prst="rect">
            <a:avLst/>
          </a:prstGeom>
        </p:spPr>
      </p:pic>
    </p:spTree>
    <p:extLst>
      <p:ext uri="{BB962C8B-B14F-4D97-AF65-F5344CB8AC3E}">
        <p14:creationId xmlns:p14="http://schemas.microsoft.com/office/powerpoint/2010/main" val="282034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3D/2D FDTD</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17</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8" name="TextBox 7">
            <a:extLst>
              <a:ext uri="{FF2B5EF4-FFF2-40B4-BE49-F238E27FC236}">
                <a16:creationId xmlns:a16="http://schemas.microsoft.com/office/drawing/2014/main" id="{9AC1B49E-B2DD-4EBF-8C05-7CEEC47B1267}"/>
              </a:ext>
            </a:extLst>
          </p:cNvPr>
          <p:cNvSpPr txBox="1"/>
          <p:nvPr/>
        </p:nvSpPr>
        <p:spPr>
          <a:xfrm>
            <a:off x="107504" y="1250160"/>
            <a:ext cx="9036496"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rgbClr val="17375E"/>
                </a:solidFill>
              </a:rPr>
              <a:t>Open </a:t>
            </a:r>
            <a:r>
              <a:rPr lang="en-US" sz="1600" dirty="0" smtClean="0">
                <a:solidFill>
                  <a:srgbClr val="17375E"/>
                </a:solidFill>
              </a:rPr>
              <a:t>new FDTD </a:t>
            </a:r>
            <a:r>
              <a:rPr lang="en-US" sz="1600" dirty="0">
                <a:solidFill>
                  <a:srgbClr val="17375E"/>
                </a:solidFill>
              </a:rPr>
              <a:t>project </a:t>
            </a:r>
            <a:r>
              <a:rPr lang="en-US" sz="1600" dirty="0" smtClean="0">
                <a:solidFill>
                  <a:srgbClr val="17375E"/>
                </a:solidFill>
              </a:rPr>
              <a:t>and load sample </a:t>
            </a:r>
            <a:r>
              <a:rPr lang="en-US" sz="1600" dirty="0">
                <a:solidFill>
                  <a:srgbClr val="17375E"/>
                </a:solidFill>
              </a:rPr>
              <a:t>code </a:t>
            </a:r>
            <a:r>
              <a:rPr lang="en-US" sz="1600" b="1" i="1" dirty="0">
                <a:solidFill>
                  <a:srgbClr val="17375E"/>
                </a:solidFill>
              </a:rPr>
              <a:t> </a:t>
            </a:r>
            <a:r>
              <a:rPr lang="en-US" sz="1600" b="1" i="1" dirty="0" err="1">
                <a:solidFill>
                  <a:srgbClr val="17375E"/>
                </a:solidFill>
              </a:rPr>
              <a:t>MAIN_FDTD.lsf</a:t>
            </a:r>
            <a:endParaRPr lang="en-US" sz="1600" b="1" i="1" dirty="0">
              <a:solidFill>
                <a:srgbClr val="17375E"/>
              </a:solidFill>
            </a:endParaRPr>
          </a:p>
          <a:p>
            <a:pPr marL="742950" lvl="1" indent="-285750">
              <a:buFont typeface="Arial" panose="020B0604020202020204" pitchFamily="34" charset="0"/>
              <a:buChar char="•"/>
            </a:pPr>
            <a:endParaRPr lang="en-US" sz="1600" b="1" i="1" dirty="0">
              <a:solidFill>
                <a:srgbClr val="17375E"/>
              </a:solidFill>
            </a:endParaRPr>
          </a:p>
          <a:p>
            <a:pPr marL="742950" lvl="1" indent="-285750">
              <a:buFont typeface="Arial" panose="020B0604020202020204" pitchFamily="34" charset="0"/>
              <a:buChar char="•"/>
            </a:pPr>
            <a:r>
              <a:rPr lang="en-US" sz="1600" b="1" dirty="0">
                <a:solidFill>
                  <a:srgbClr val="17375E"/>
                </a:solidFill>
              </a:rPr>
              <a:t>Input parameters:</a:t>
            </a:r>
          </a:p>
          <a:p>
            <a:pPr marL="1200150" lvl="2" indent="-285750">
              <a:buFont typeface="Arial" panose="020B0604020202020204" pitchFamily="34" charset="0"/>
              <a:buChar char="•"/>
            </a:pPr>
            <a:r>
              <a:rPr lang="en-US" sz="1600" dirty="0">
                <a:solidFill>
                  <a:srgbClr val="17375E"/>
                </a:solidFill>
              </a:rPr>
              <a:t>Device physical parameters</a:t>
            </a:r>
          </a:p>
          <a:p>
            <a:pPr marL="1200150" lvl="2" indent="-285750">
              <a:buFont typeface="Arial" panose="020B0604020202020204" pitchFamily="34" charset="0"/>
              <a:buChar char="•"/>
            </a:pPr>
            <a:r>
              <a:rPr lang="en-US" sz="1600" dirty="0">
                <a:solidFill>
                  <a:srgbClr val="17375E"/>
                </a:solidFill>
              </a:rPr>
              <a:t>Simulation parameters</a:t>
            </a: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dirty="0">
                <a:solidFill>
                  <a:srgbClr val="17375E"/>
                </a:solidFill>
              </a:rPr>
              <a:t>You can create an S-parameters sweep as well.</a:t>
            </a:r>
          </a:p>
          <a:p>
            <a:pPr marL="1200150" lvl="2" indent="-285750">
              <a:buFont typeface="Arial" panose="020B0604020202020204" pitchFamily="34" charset="0"/>
              <a:buChar char="•"/>
            </a:pPr>
            <a:r>
              <a:rPr lang="en-US" sz="1600" dirty="0">
                <a:solidFill>
                  <a:srgbClr val="17375E"/>
                </a:solidFill>
              </a:rPr>
              <a:t>You can use ports symmetry.</a:t>
            </a:r>
          </a:p>
        </p:txBody>
      </p:sp>
      <p:sp>
        <p:nvSpPr>
          <p:cNvPr id="7" name="TextBox 6">
            <a:extLst>
              <a:ext uri="{FF2B5EF4-FFF2-40B4-BE49-F238E27FC236}">
                <a16:creationId xmlns:a16="http://schemas.microsoft.com/office/drawing/2014/main" id="{E4BBB164-1407-49FB-B38B-1892BB440EA4}"/>
              </a:ext>
            </a:extLst>
          </p:cNvPr>
          <p:cNvSpPr txBox="1"/>
          <p:nvPr/>
        </p:nvSpPr>
        <p:spPr>
          <a:xfrm>
            <a:off x="7881" y="5445224"/>
            <a:ext cx="5068175" cy="646331"/>
          </a:xfrm>
          <a:prstGeom prst="rect">
            <a:avLst/>
          </a:prstGeom>
          <a:noFill/>
        </p:spPr>
        <p:txBody>
          <a:bodyPr wrap="square" rtlCol="0">
            <a:spAutoFit/>
          </a:bodyPr>
          <a:lstStyle/>
          <a:p>
            <a:r>
              <a:rPr lang="en-US" sz="1200" dirty="0"/>
              <a:t>* There are rarely times you need to actually use 3D FDTD to simulate an entire length of a Bragg grating device. The example is added here for illustrating the inefficiency of the method relative to other methods.</a:t>
            </a:r>
          </a:p>
        </p:txBody>
      </p:sp>
      <p:pic>
        <p:nvPicPr>
          <p:cNvPr id="3" name="Picture 2">
            <a:extLst>
              <a:ext uri="{FF2B5EF4-FFF2-40B4-BE49-F238E27FC236}">
                <a16:creationId xmlns:a16="http://schemas.microsoft.com/office/drawing/2014/main" id="{8BD1A70C-CD32-4961-B0B0-42103752BF74}"/>
              </a:ext>
            </a:extLst>
          </p:cNvPr>
          <p:cNvPicPr>
            <a:picLocks noChangeAspect="1"/>
          </p:cNvPicPr>
          <p:nvPr/>
        </p:nvPicPr>
        <p:blipFill>
          <a:blip r:embed="rId3"/>
          <a:stretch>
            <a:fillRect/>
          </a:stretch>
        </p:blipFill>
        <p:spPr>
          <a:xfrm>
            <a:off x="6426295" y="1862846"/>
            <a:ext cx="2586526" cy="4176462"/>
          </a:xfrm>
          <a:prstGeom prst="rect">
            <a:avLst/>
          </a:prstGeom>
        </p:spPr>
      </p:pic>
    </p:spTree>
    <p:extLst>
      <p:ext uri="{BB962C8B-B14F-4D97-AF65-F5344CB8AC3E}">
        <p14:creationId xmlns:p14="http://schemas.microsoft.com/office/powerpoint/2010/main" val="192959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18</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6264696" cy="515525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Uses FDTD solver:</a:t>
            </a:r>
          </a:p>
          <a:p>
            <a:pPr marL="1200150" lvl="2" indent="-285750">
              <a:buFont typeface="Arial" panose="020B0604020202020204" pitchFamily="34" charset="0"/>
              <a:buChar char="•"/>
            </a:pPr>
            <a:r>
              <a:rPr lang="en-US" sz="1600" dirty="0">
                <a:solidFill>
                  <a:srgbClr val="17375E"/>
                </a:solidFill>
              </a:rPr>
              <a:t>Simulating one unit cell of a grating over an infinite length</a:t>
            </a:r>
            <a:r>
              <a:rPr lang="en-US" sz="1600" dirty="0" smtClean="0">
                <a:solidFill>
                  <a:srgbClr val="17375E"/>
                </a:solidFill>
              </a:rPr>
              <a:t>.</a:t>
            </a:r>
          </a:p>
          <a:p>
            <a:pPr lvl="2"/>
            <a:endParaRPr lang="en-US" sz="1600" dirty="0" smtClean="0">
              <a:solidFill>
                <a:srgbClr val="17375E"/>
              </a:solidFill>
            </a:endParaRPr>
          </a:p>
          <a:p>
            <a:pPr lvl="2"/>
            <a:endParaRPr lang="en-US" sz="1600" dirty="0" smtClean="0">
              <a:solidFill>
                <a:srgbClr val="17375E"/>
              </a:solidFill>
            </a:endParaRPr>
          </a:p>
          <a:p>
            <a:pPr marL="742950" lvl="1" indent="-285750">
              <a:buFont typeface="Arial" panose="020B0604020202020204" pitchFamily="34" charset="0"/>
              <a:buChar char="•"/>
            </a:pPr>
            <a:r>
              <a:rPr lang="en-US" sz="1600" b="1" dirty="0" smtClean="0">
                <a:solidFill>
                  <a:srgbClr val="17375E"/>
                </a:solidFill>
              </a:rPr>
              <a:t>Advantages</a:t>
            </a:r>
            <a:r>
              <a:rPr lang="en-US" sz="1600" b="1" dirty="0">
                <a:solidFill>
                  <a:srgbClr val="17375E"/>
                </a:solidFill>
              </a:rPr>
              <a:t>:</a:t>
            </a:r>
          </a:p>
          <a:p>
            <a:pPr marL="1200150" lvl="2" indent="-285750">
              <a:buFont typeface="Arial" panose="020B0604020202020204" pitchFamily="34" charset="0"/>
              <a:buChar char="•"/>
            </a:pPr>
            <a:r>
              <a:rPr lang="en-US" sz="1600" dirty="0">
                <a:solidFill>
                  <a:srgbClr val="17375E"/>
                </a:solidFill>
              </a:rPr>
              <a:t>Relatively fast simulation with the most accurate results.</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Can be used to perform various parametric sweeps</a:t>
            </a:r>
            <a:r>
              <a:rPr lang="en-US" sz="1600" dirty="0" smtClean="0">
                <a:solidFill>
                  <a:srgbClr val="17375E"/>
                </a:solidFill>
              </a:rPr>
              <a:t>.</a:t>
            </a:r>
          </a:p>
          <a:p>
            <a:pPr lvl="2"/>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Disadvantages:</a:t>
            </a:r>
          </a:p>
          <a:p>
            <a:pPr marL="1200150" lvl="2" indent="-285750">
              <a:buFont typeface="Arial" panose="020B0604020202020204" pitchFamily="34" charset="0"/>
              <a:buChar char="•"/>
            </a:pPr>
            <a:r>
              <a:rPr lang="en-US" sz="1600" dirty="0">
                <a:solidFill>
                  <a:srgbClr val="17375E"/>
                </a:solidFill>
              </a:rPr>
              <a:t>Cannot simulate the output spectra of advanced </a:t>
            </a:r>
            <a:r>
              <a:rPr lang="en-US" sz="1600" dirty="0" err="1">
                <a:solidFill>
                  <a:srgbClr val="17375E"/>
                </a:solidFill>
              </a:rPr>
              <a:t>apodized</a:t>
            </a:r>
            <a:r>
              <a:rPr lang="en-US" sz="1600" dirty="0">
                <a:solidFill>
                  <a:srgbClr val="17375E"/>
                </a:solidFill>
              </a:rPr>
              <a:t> devices (directly</a:t>
            </a:r>
            <a:r>
              <a:rPr lang="en-US" sz="1600" dirty="0" smtClean="0">
                <a:solidFill>
                  <a:srgbClr val="17375E"/>
                </a:solidFill>
              </a:rPr>
              <a:t>).</a:t>
            </a:r>
          </a:p>
          <a:p>
            <a:pPr lvl="2"/>
            <a:endParaRPr lang="en-US" sz="1600" dirty="0" smtClean="0">
              <a:solidFill>
                <a:srgbClr val="17375E"/>
              </a:solidFill>
            </a:endParaRPr>
          </a:p>
          <a:p>
            <a:pPr marL="1200150" lvl="2" indent="-285750">
              <a:buFont typeface="Arial" panose="020B0604020202020204" pitchFamily="34" charset="0"/>
              <a:buChar char="•"/>
            </a:pPr>
            <a:r>
              <a:rPr lang="en-US" sz="1600" dirty="0" smtClean="0">
                <a:solidFill>
                  <a:srgbClr val="17375E"/>
                </a:solidFill>
              </a:rPr>
              <a:t>Does </a:t>
            </a:r>
            <a:r>
              <a:rPr lang="en-US" sz="1600" dirty="0">
                <a:solidFill>
                  <a:srgbClr val="17375E"/>
                </a:solidFill>
              </a:rPr>
              <a:t>not show the output spectra of the </a:t>
            </a:r>
            <a:r>
              <a:rPr lang="en-US" sz="1600" dirty="0" smtClean="0">
                <a:solidFill>
                  <a:srgbClr val="17375E"/>
                </a:solidFill>
              </a:rPr>
              <a:t>device</a:t>
            </a:r>
          </a:p>
          <a:p>
            <a:pPr lvl="2"/>
            <a:endParaRPr lang="en-US" sz="1600" dirty="0">
              <a:solidFill>
                <a:srgbClr val="17375E"/>
              </a:solidFill>
            </a:endParaRPr>
          </a:p>
          <a:p>
            <a:pPr marL="742950" lvl="1" indent="-285750">
              <a:buFont typeface="Arial" panose="020B0604020202020204" pitchFamily="34" charset="0"/>
              <a:buChar char="•"/>
            </a:pPr>
            <a:r>
              <a:rPr lang="en-US" sz="1600" dirty="0" smtClean="0">
                <a:solidFill>
                  <a:srgbClr val="17375E"/>
                </a:solidFill>
              </a:rPr>
              <a:t>More at:</a:t>
            </a:r>
          </a:p>
          <a:p>
            <a:pPr marL="1200150" lvl="2" indent="-285750">
              <a:buFont typeface="Arial" panose="020B0604020202020204" pitchFamily="34" charset="0"/>
              <a:buChar char="•"/>
            </a:pPr>
            <a:r>
              <a:rPr lang="en-US" sz="900" dirty="0">
                <a:hlinkClick r:id="rId3"/>
              </a:rPr>
              <a:t>https://</a:t>
            </a:r>
            <a:r>
              <a:rPr lang="en-US" sz="900" dirty="0" smtClean="0">
                <a:hlinkClick r:id="rId3"/>
              </a:rPr>
              <a:t>support.lumerical.com/hc/en-us/articles/360042304394-Bragg-Grating-Initial-Design-with-FDTD</a:t>
            </a:r>
            <a:endParaRPr lang="en-US" sz="900" dirty="0" smtClean="0"/>
          </a:p>
          <a:p>
            <a:pPr lvl="2"/>
            <a:endParaRPr lang="en-US" sz="700" dirty="0" smtClean="0">
              <a:solidFill>
                <a:srgbClr val="17375E"/>
              </a:solidFill>
            </a:endParaRPr>
          </a:p>
          <a:p>
            <a:pPr marL="742950" lvl="1" indent="-285750">
              <a:buFont typeface="Arial" panose="020B0604020202020204" pitchFamily="34" charset="0"/>
              <a:buChar char="•"/>
            </a:pPr>
            <a:endParaRPr lang="en-US" sz="1600" dirty="0">
              <a:solidFill>
                <a:srgbClr val="17375E"/>
              </a:solidFill>
            </a:endParaRPr>
          </a:p>
        </p:txBody>
      </p:sp>
      <p:pic>
        <p:nvPicPr>
          <p:cNvPr id="3" name="Picture 2">
            <a:extLst>
              <a:ext uri="{FF2B5EF4-FFF2-40B4-BE49-F238E27FC236}">
                <a16:creationId xmlns:a16="http://schemas.microsoft.com/office/drawing/2014/main" id="{AAD09C47-DDC9-4E62-B885-AA5047ADC8F7}"/>
              </a:ext>
            </a:extLst>
          </p:cNvPr>
          <p:cNvPicPr>
            <a:picLocks noChangeAspect="1"/>
          </p:cNvPicPr>
          <p:nvPr/>
        </p:nvPicPr>
        <p:blipFill>
          <a:blip r:embed="rId4"/>
          <a:stretch>
            <a:fillRect/>
          </a:stretch>
        </p:blipFill>
        <p:spPr>
          <a:xfrm>
            <a:off x="6156176" y="1623079"/>
            <a:ext cx="2961183" cy="4026171"/>
          </a:xfrm>
          <a:prstGeom prst="rect">
            <a:avLst/>
          </a:prstGeom>
        </p:spPr>
      </p:pic>
    </p:spTree>
    <p:extLst>
      <p:ext uri="{BB962C8B-B14F-4D97-AF65-F5344CB8AC3E}">
        <p14:creationId xmlns:p14="http://schemas.microsoft.com/office/powerpoint/2010/main" val="25108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19</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dirty="0">
                <a:solidFill>
                  <a:srgbClr val="17375E"/>
                </a:solidFill>
              </a:rPr>
              <a:t>Two examples provided under ‘</a:t>
            </a:r>
            <a:r>
              <a:rPr lang="en-US" sz="1600" b="1" dirty="0" err="1">
                <a:solidFill>
                  <a:srgbClr val="17375E"/>
                </a:solidFill>
              </a:rPr>
              <a:t>Bandstructure</a:t>
            </a:r>
            <a:r>
              <a:rPr lang="en-US" sz="1600" dirty="0">
                <a:solidFill>
                  <a:srgbClr val="17375E"/>
                </a:solidFill>
              </a:rPr>
              <a:t>’</a:t>
            </a:r>
          </a:p>
          <a:p>
            <a:pPr marL="1200150" lvl="2" indent="-285750">
              <a:buFont typeface="Arial" panose="020B0604020202020204" pitchFamily="34" charset="0"/>
              <a:buChar char="•"/>
            </a:pPr>
            <a:r>
              <a:rPr lang="en-US" sz="1600" b="1" dirty="0">
                <a:solidFill>
                  <a:srgbClr val="17375E"/>
                </a:solidFill>
              </a:rPr>
              <a:t>Script-based: </a:t>
            </a:r>
            <a:r>
              <a:rPr lang="en-US" sz="1600" dirty="0">
                <a:solidFill>
                  <a:srgbClr val="17375E"/>
                </a:solidFill>
              </a:rPr>
              <a:t>run ‘</a:t>
            </a:r>
            <a:r>
              <a:rPr lang="en-US" sz="1600" dirty="0" err="1">
                <a:solidFill>
                  <a:srgbClr val="17375E"/>
                </a:solidFill>
              </a:rPr>
              <a:t>MAIN_Bandstructure.lsf</a:t>
            </a:r>
            <a:r>
              <a:rPr lang="en-US" sz="1600" dirty="0">
                <a:solidFill>
                  <a:srgbClr val="17375E"/>
                </a:solidFill>
              </a:rPr>
              <a:t>’ using FDTD script window with simulation and physical parameters. This is a “GUI”-less approach that will setup the simulation for you.</a:t>
            </a:r>
          </a:p>
          <a:p>
            <a:pPr marL="1200150" lvl="2" indent="-285750">
              <a:buFont typeface="Arial" panose="020B0604020202020204" pitchFamily="34" charset="0"/>
              <a:buChar char="•"/>
            </a:pPr>
            <a:endParaRPr lang="en-US" sz="1600" b="1" dirty="0">
              <a:solidFill>
                <a:srgbClr val="17375E"/>
              </a:solidFill>
            </a:endParaRPr>
          </a:p>
          <a:p>
            <a:pPr marL="1200150" lvl="2" indent="-285750">
              <a:buFont typeface="Arial" panose="020B0604020202020204" pitchFamily="34" charset="0"/>
              <a:buChar char="•"/>
            </a:pPr>
            <a:r>
              <a:rPr lang="en-US" sz="1600" b="1" dirty="0">
                <a:solidFill>
                  <a:srgbClr val="17375E"/>
                </a:solidFill>
              </a:rPr>
              <a:t>Project-based: </a:t>
            </a:r>
            <a:r>
              <a:rPr lang="en-US" sz="1600" dirty="0">
                <a:solidFill>
                  <a:srgbClr val="17375E"/>
                </a:solidFill>
              </a:rPr>
              <a:t>open “</a:t>
            </a:r>
            <a:r>
              <a:rPr lang="en-US" sz="1600" dirty="0" err="1">
                <a:solidFill>
                  <a:srgbClr val="17375E"/>
                </a:solidFill>
              </a:rPr>
              <a:t>Bragg_bandstructure.fsp</a:t>
            </a:r>
            <a:r>
              <a:rPr lang="en-US" sz="1600" dirty="0">
                <a:solidFill>
                  <a:srgbClr val="17375E"/>
                </a:solidFill>
              </a:rPr>
              <a:t>’ using FDTD and configure the simulation settings under “model” and physical settings under “Bragg” objects.</a:t>
            </a:r>
          </a:p>
          <a:p>
            <a:pPr marL="1657350" lvl="3" indent="-285750">
              <a:buFont typeface="Arial" panose="020B0604020202020204" pitchFamily="34" charset="0"/>
              <a:buChar char="•"/>
            </a:pPr>
            <a:r>
              <a:rPr lang="en-US" sz="1600" dirty="0">
                <a:solidFill>
                  <a:srgbClr val="17375E"/>
                </a:solidFill>
              </a:rPr>
              <a:t>Sample parametric sweeps were setup in this project as an example.</a:t>
            </a:r>
          </a:p>
        </p:txBody>
      </p:sp>
      <p:pic>
        <p:nvPicPr>
          <p:cNvPr id="3" name="Picture 2">
            <a:extLst>
              <a:ext uri="{FF2B5EF4-FFF2-40B4-BE49-F238E27FC236}">
                <a16:creationId xmlns:a16="http://schemas.microsoft.com/office/drawing/2014/main" id="{CDF80598-8983-4D6F-8D1C-A256618AB41C}"/>
              </a:ext>
            </a:extLst>
          </p:cNvPr>
          <p:cNvPicPr>
            <a:picLocks noChangeAspect="1"/>
          </p:cNvPicPr>
          <p:nvPr/>
        </p:nvPicPr>
        <p:blipFill>
          <a:blip r:embed="rId3"/>
          <a:stretch>
            <a:fillRect/>
          </a:stretch>
        </p:blipFill>
        <p:spPr>
          <a:xfrm>
            <a:off x="4609501" y="3429000"/>
            <a:ext cx="4535488" cy="2596536"/>
          </a:xfrm>
          <a:prstGeom prst="rect">
            <a:avLst/>
          </a:prstGeom>
        </p:spPr>
      </p:pic>
      <p:pic>
        <p:nvPicPr>
          <p:cNvPr id="8" name="Picture 7">
            <a:extLst>
              <a:ext uri="{FF2B5EF4-FFF2-40B4-BE49-F238E27FC236}">
                <a16:creationId xmlns:a16="http://schemas.microsoft.com/office/drawing/2014/main" id="{52E962C7-C9D5-4E1B-A2DE-B2EE148AF758}"/>
              </a:ext>
            </a:extLst>
          </p:cNvPr>
          <p:cNvPicPr>
            <a:picLocks noChangeAspect="1"/>
          </p:cNvPicPr>
          <p:nvPr/>
        </p:nvPicPr>
        <p:blipFill>
          <a:blip r:embed="rId4"/>
          <a:stretch>
            <a:fillRect/>
          </a:stretch>
        </p:blipFill>
        <p:spPr>
          <a:xfrm>
            <a:off x="0" y="3449282"/>
            <a:ext cx="3137658" cy="2592286"/>
          </a:xfrm>
          <a:prstGeom prst="rect">
            <a:avLst/>
          </a:prstGeom>
        </p:spPr>
      </p:pic>
      <p:cxnSp>
        <p:nvCxnSpPr>
          <p:cNvPr id="10" name="Straight Arrow Connector 9">
            <a:extLst>
              <a:ext uri="{FF2B5EF4-FFF2-40B4-BE49-F238E27FC236}">
                <a16:creationId xmlns:a16="http://schemas.microsoft.com/office/drawing/2014/main" id="{C0662DD6-40BA-4A67-A7FF-480775F4D5A0}"/>
              </a:ext>
            </a:extLst>
          </p:cNvPr>
          <p:cNvCxnSpPr/>
          <p:nvPr/>
        </p:nvCxnSpPr>
        <p:spPr>
          <a:xfrm flipH="1">
            <a:off x="3275856" y="4509120"/>
            <a:ext cx="15121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912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p:txBody>
          <a:bodyPr/>
          <a:lstStyle/>
          <a:p>
            <a:r>
              <a:rPr lang="en-CA" dirty="0"/>
              <a:t>Outline</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3046988"/>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Bragg gratings</a:t>
            </a:r>
            <a:r>
              <a:rPr lang="en-US" sz="1600" b="1" dirty="0" smtClean="0">
                <a:solidFill>
                  <a:srgbClr val="17375E"/>
                </a:solidFill>
              </a:rPr>
              <a:t>:</a:t>
            </a:r>
          </a:p>
          <a:p>
            <a:pPr marL="1200150" lvl="2" indent="-285750">
              <a:buFont typeface="Arial" panose="020B0604020202020204" pitchFamily="34" charset="0"/>
              <a:buChar char="•"/>
            </a:pPr>
            <a:r>
              <a:rPr lang="en-US" sz="1600" dirty="0" smtClean="0">
                <a:solidFill>
                  <a:srgbClr val="17375E"/>
                </a:solidFill>
              </a:rPr>
              <a:t>Motivation and application</a:t>
            </a: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Theoretical approach: Transfer-Matrix Method (TMM</a:t>
            </a:r>
            <a:r>
              <a:rPr lang="en-US" sz="1600" dirty="0" smtClean="0">
                <a:solidFill>
                  <a:srgbClr val="17375E"/>
                </a:solidFill>
              </a:rPr>
              <a:t>)</a:t>
            </a:r>
          </a:p>
          <a:p>
            <a:pPr marL="1200150" lvl="2" indent="-285750">
              <a:buFont typeface="Arial" panose="020B0604020202020204" pitchFamily="34" charset="0"/>
              <a:buChar char="•"/>
            </a:pPr>
            <a:r>
              <a:rPr lang="en-US" sz="1600" dirty="0">
                <a:solidFill>
                  <a:srgbClr val="17375E"/>
                </a:solidFill>
              </a:rPr>
              <a:t>Theoretical approach: Coupled-mode theory (CMT</a:t>
            </a:r>
            <a:r>
              <a:rPr lang="en-US" sz="1600" dirty="0" smtClean="0">
                <a:solidFill>
                  <a:srgbClr val="17375E"/>
                </a:solidFill>
              </a:rPr>
              <a:t>)</a:t>
            </a: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Simulation</a:t>
            </a:r>
            <a:r>
              <a:rPr lang="en-US" sz="1600" dirty="0">
                <a:solidFill>
                  <a:srgbClr val="17375E"/>
                </a:solidFill>
              </a:rPr>
              <a:t>: Lumerical EME</a:t>
            </a:r>
          </a:p>
          <a:p>
            <a:pPr marL="1200150" lvl="2" indent="-285750">
              <a:buFont typeface="Arial" panose="020B0604020202020204" pitchFamily="34" charset="0"/>
              <a:buChar char="•"/>
            </a:pPr>
            <a:r>
              <a:rPr lang="en-US" sz="1600" dirty="0">
                <a:solidFill>
                  <a:srgbClr val="17375E"/>
                </a:solidFill>
              </a:rPr>
              <a:t>Simulation: </a:t>
            </a:r>
            <a:r>
              <a:rPr lang="en-US" sz="1600" dirty="0" err="1">
                <a:solidFill>
                  <a:srgbClr val="17375E"/>
                </a:solidFill>
              </a:rPr>
              <a:t>Lumerical</a:t>
            </a:r>
            <a:r>
              <a:rPr lang="en-US" sz="1600" dirty="0">
                <a:solidFill>
                  <a:srgbClr val="17375E"/>
                </a:solidFill>
              </a:rPr>
              <a:t> 3D/2D FDTD</a:t>
            </a:r>
          </a:p>
          <a:p>
            <a:pPr marL="1200150" lvl="2" indent="-285750">
              <a:buFont typeface="Arial" panose="020B0604020202020204" pitchFamily="34" charset="0"/>
              <a:buChar char="•"/>
            </a:pPr>
            <a:r>
              <a:rPr lang="en-US" sz="1600" dirty="0" smtClean="0">
                <a:solidFill>
                  <a:srgbClr val="17375E"/>
                </a:solidFill>
              </a:rPr>
              <a:t>Simulation: </a:t>
            </a:r>
            <a:r>
              <a:rPr lang="en-US" sz="1600" dirty="0">
                <a:solidFill>
                  <a:srgbClr val="17375E"/>
                </a:solidFill>
              </a:rPr>
              <a:t>Lumerical FDTD Band-structure</a:t>
            </a: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Contra-directional couplers:</a:t>
            </a:r>
          </a:p>
          <a:p>
            <a:pPr marL="1200150" lvl="2" indent="-285750">
              <a:buFont typeface="Arial" panose="020B0604020202020204" pitchFamily="34" charset="0"/>
              <a:buChar char="•"/>
            </a:pPr>
            <a:r>
              <a:rPr lang="en-US" sz="1600" dirty="0" smtClean="0">
                <a:solidFill>
                  <a:srgbClr val="17375E"/>
                </a:solidFill>
              </a:rPr>
              <a:t>Motivation and application</a:t>
            </a:r>
          </a:p>
          <a:p>
            <a:pPr marL="1200150" lvl="2" indent="-285750">
              <a:buFont typeface="Arial" panose="020B0604020202020204" pitchFamily="34" charset="0"/>
              <a:buChar char="•"/>
            </a:pPr>
            <a:r>
              <a:rPr lang="en-US" sz="1600" dirty="0" smtClean="0">
                <a:solidFill>
                  <a:srgbClr val="17375E"/>
                </a:solidFill>
              </a:rPr>
              <a:t>Simulation flow</a:t>
            </a:r>
            <a:endParaRPr lang="en-US" sz="1600" dirty="0">
              <a:solidFill>
                <a:srgbClr val="17375E"/>
              </a:solidFill>
            </a:endParaRPr>
          </a:p>
          <a:p>
            <a:pPr marL="1200150" lvl="2" indent="-285750">
              <a:buFont typeface="Arial" panose="020B0604020202020204" pitchFamily="34" charset="0"/>
              <a:buChar char="•"/>
            </a:pPr>
            <a:endParaRPr lang="en-US" sz="1600" b="1" dirty="0">
              <a:solidFill>
                <a:srgbClr val="17375E"/>
              </a:solidFill>
            </a:endParaRPr>
          </a:p>
        </p:txBody>
      </p:sp>
    </p:spTree>
    <p:extLst>
      <p:ext uri="{BB962C8B-B14F-4D97-AF65-F5344CB8AC3E}">
        <p14:creationId xmlns:p14="http://schemas.microsoft.com/office/powerpoint/2010/main" val="1862055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20</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1, script base):</a:t>
            </a:r>
          </a:p>
          <a:p>
            <a:pPr marL="1200150" lvl="2" indent="-285750">
              <a:buFont typeface="Arial" panose="020B0604020202020204" pitchFamily="34" charset="0"/>
              <a:buChar char="•"/>
            </a:pPr>
            <a:r>
              <a:rPr lang="en-US" sz="1600" dirty="0">
                <a:solidFill>
                  <a:srgbClr val="17375E"/>
                </a:solidFill>
              </a:rPr>
              <a:t>Download the scripts </a:t>
            </a:r>
            <a:r>
              <a:rPr lang="en-US" sz="1600" dirty="0" smtClean="0">
                <a:solidFill>
                  <a:srgbClr val="17375E"/>
                </a:solidFill>
              </a:rPr>
              <a:t>script_base.zip and </a:t>
            </a:r>
            <a:r>
              <a:rPr lang="en-US" sz="1600" dirty="0">
                <a:solidFill>
                  <a:srgbClr val="17375E"/>
                </a:solidFill>
              </a:rPr>
              <a:t>open a blank FDTD project</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From FDTD, </a:t>
            </a:r>
            <a:r>
              <a:rPr lang="en-US" sz="1600" dirty="0" smtClean="0">
                <a:solidFill>
                  <a:srgbClr val="17375E"/>
                </a:solidFill>
              </a:rPr>
              <a:t>load the </a:t>
            </a:r>
            <a:r>
              <a:rPr lang="en-US" sz="1600" dirty="0">
                <a:solidFill>
                  <a:srgbClr val="17375E"/>
                </a:solidFill>
              </a:rPr>
              <a:t>script </a:t>
            </a:r>
            <a:r>
              <a:rPr lang="en-US" sz="1600" i="1" dirty="0" err="1" smtClean="0">
                <a:solidFill>
                  <a:srgbClr val="17375E"/>
                </a:solidFill>
              </a:rPr>
              <a:t>MAIN_Bandstructure.lsf</a:t>
            </a:r>
            <a:endParaRPr lang="en-US" sz="1600" i="1" dirty="0" smtClean="0">
              <a:solidFill>
                <a:srgbClr val="17375E"/>
              </a:solidFill>
            </a:endParaRP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Adjust </a:t>
            </a:r>
            <a:r>
              <a:rPr lang="en-US" sz="1600" dirty="0">
                <a:solidFill>
                  <a:srgbClr val="17375E"/>
                </a:solidFill>
              </a:rPr>
              <a:t>the simulation parameters to your needs (wavelength range, polarization, mesh accuracy</a:t>
            </a:r>
          </a:p>
          <a:p>
            <a:pPr marL="1200150" lvl="2" indent="-285750">
              <a:buFont typeface="Arial" panose="020B0604020202020204" pitchFamily="34" charset="0"/>
              <a:buChar char="•"/>
            </a:pPr>
            <a:endParaRPr lang="en-US" sz="1600" b="1" dirty="0">
              <a:solidFill>
                <a:srgbClr val="17375E"/>
              </a:solidFill>
            </a:endParaRPr>
          </a:p>
        </p:txBody>
      </p:sp>
      <p:pic>
        <p:nvPicPr>
          <p:cNvPr id="5" name="Picture 4"/>
          <p:cNvPicPr>
            <a:picLocks noChangeAspect="1"/>
          </p:cNvPicPr>
          <p:nvPr/>
        </p:nvPicPr>
        <p:blipFill>
          <a:blip r:embed="rId3"/>
          <a:stretch>
            <a:fillRect/>
          </a:stretch>
        </p:blipFill>
        <p:spPr>
          <a:xfrm>
            <a:off x="1889921" y="3180509"/>
            <a:ext cx="5425821" cy="2835481"/>
          </a:xfrm>
          <a:prstGeom prst="rect">
            <a:avLst/>
          </a:prstGeom>
        </p:spPr>
      </p:pic>
    </p:spTree>
    <p:extLst>
      <p:ext uri="{BB962C8B-B14F-4D97-AF65-F5344CB8AC3E}">
        <p14:creationId xmlns:p14="http://schemas.microsoft.com/office/powerpoint/2010/main" val="185854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21</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1077218"/>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1, script base):</a:t>
            </a:r>
          </a:p>
          <a:p>
            <a:pPr marL="1200150" lvl="2" indent="-285750">
              <a:buFont typeface="Arial" panose="020B0604020202020204" pitchFamily="34" charset="0"/>
              <a:buChar char="•"/>
            </a:pPr>
            <a:r>
              <a:rPr lang="en-US" sz="1600" dirty="0" smtClean="0">
                <a:solidFill>
                  <a:srgbClr val="17375E"/>
                </a:solidFill>
              </a:rPr>
              <a:t>Adjust </a:t>
            </a:r>
            <a:r>
              <a:rPr lang="en-US" sz="1600" dirty="0">
                <a:solidFill>
                  <a:srgbClr val="17375E"/>
                </a:solidFill>
              </a:rPr>
              <a:t>the device geometry, material, and process stack settings to your needs. Currently the default settings are set for SOI in mind, but it can be changed to any platform.</a:t>
            </a:r>
            <a:endParaRPr lang="en-US" sz="1600" b="1" dirty="0">
              <a:solidFill>
                <a:srgbClr val="17375E"/>
              </a:solidFill>
            </a:endParaRPr>
          </a:p>
        </p:txBody>
      </p:sp>
      <p:pic>
        <p:nvPicPr>
          <p:cNvPr id="3" name="Picture 2"/>
          <p:cNvPicPr>
            <a:picLocks noChangeAspect="1"/>
          </p:cNvPicPr>
          <p:nvPr/>
        </p:nvPicPr>
        <p:blipFill>
          <a:blip r:embed="rId3"/>
          <a:stretch>
            <a:fillRect/>
          </a:stretch>
        </p:blipFill>
        <p:spPr>
          <a:xfrm>
            <a:off x="1230511" y="2492896"/>
            <a:ext cx="6744641" cy="2514951"/>
          </a:xfrm>
          <a:prstGeom prst="rect">
            <a:avLst/>
          </a:prstGeom>
        </p:spPr>
      </p:pic>
    </p:spTree>
    <p:extLst>
      <p:ext uri="{BB962C8B-B14F-4D97-AF65-F5344CB8AC3E}">
        <p14:creationId xmlns:p14="http://schemas.microsoft.com/office/powerpoint/2010/main" val="2808081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22</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2062103"/>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1, script base):</a:t>
            </a:r>
          </a:p>
          <a:p>
            <a:pPr marL="1200150" lvl="2" indent="-285750">
              <a:buFont typeface="Arial" panose="020B0604020202020204" pitchFamily="34" charset="0"/>
              <a:buChar char="•"/>
            </a:pPr>
            <a:r>
              <a:rPr lang="en-US" sz="1600" dirty="0">
                <a:solidFill>
                  <a:srgbClr val="17375E"/>
                </a:solidFill>
              </a:rPr>
              <a:t>Run the script - given the current settings, it should run in under ~3 minutes.</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The script will extract the nulls bandwidth and central wavelength of the Bragg grating, which you can use to extract the Kappa (coupling coefficient) to be used in a coupled-mode theory model</a:t>
            </a:r>
            <a:r>
              <a:rPr lang="en-US" sz="1600" dirty="0" smtClean="0">
                <a:solidFill>
                  <a:srgbClr val="17375E"/>
                </a:solidFill>
              </a:rPr>
              <a:t>.</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smtClean="0">
                <a:solidFill>
                  <a:srgbClr val="17375E"/>
                </a:solidFill>
              </a:rPr>
              <a:t>You can visualize the results </a:t>
            </a:r>
            <a:endParaRPr lang="en-US" sz="1600" dirty="0">
              <a:solidFill>
                <a:srgbClr val="17375E"/>
              </a:solidFill>
            </a:endParaRPr>
          </a:p>
        </p:txBody>
      </p:sp>
      <p:pic>
        <p:nvPicPr>
          <p:cNvPr id="5" name="Picture 4"/>
          <p:cNvPicPr>
            <a:picLocks noChangeAspect="1"/>
          </p:cNvPicPr>
          <p:nvPr/>
        </p:nvPicPr>
        <p:blipFill>
          <a:blip r:embed="rId3"/>
          <a:stretch>
            <a:fillRect/>
          </a:stretch>
        </p:blipFill>
        <p:spPr>
          <a:xfrm>
            <a:off x="92607" y="3541658"/>
            <a:ext cx="2569866" cy="2517572"/>
          </a:xfrm>
          <a:prstGeom prst="rect">
            <a:avLst/>
          </a:prstGeom>
        </p:spPr>
      </p:pic>
      <p:grpSp>
        <p:nvGrpSpPr>
          <p:cNvPr id="24" name="Group 23"/>
          <p:cNvGrpSpPr/>
          <p:nvPr/>
        </p:nvGrpSpPr>
        <p:grpSpPr>
          <a:xfrm>
            <a:off x="3419872" y="3284984"/>
            <a:ext cx="3024336" cy="2759771"/>
            <a:chOff x="1979712" y="3312263"/>
            <a:chExt cx="3024336" cy="2759771"/>
          </a:xfrm>
        </p:grpSpPr>
        <p:pic>
          <p:nvPicPr>
            <p:cNvPr id="8" name="Picture 7"/>
            <p:cNvPicPr>
              <a:picLocks noChangeAspect="1"/>
            </p:cNvPicPr>
            <p:nvPr/>
          </p:nvPicPr>
          <p:blipFill>
            <a:blip r:embed="rId4"/>
            <a:stretch>
              <a:fillRect/>
            </a:stretch>
          </p:blipFill>
          <p:spPr>
            <a:xfrm>
              <a:off x="1979712" y="3312263"/>
              <a:ext cx="3024336" cy="2759771"/>
            </a:xfrm>
            <a:prstGeom prst="rect">
              <a:avLst/>
            </a:prstGeom>
          </p:spPr>
        </p:pic>
        <p:cxnSp>
          <p:nvCxnSpPr>
            <p:cNvPr id="10" name="Straight Connector 9"/>
            <p:cNvCxnSpPr/>
            <p:nvPr/>
          </p:nvCxnSpPr>
          <p:spPr>
            <a:xfrm>
              <a:off x="3203848" y="3312263"/>
              <a:ext cx="0" cy="256500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23928" y="3312263"/>
              <a:ext cx="0" cy="260402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275856" y="3429000"/>
              <a:ext cx="576064"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340242" y="3356992"/>
              <a:ext cx="453970" cy="369332"/>
            </a:xfrm>
            <a:prstGeom prst="rect">
              <a:avLst/>
            </a:prstGeom>
          </p:spPr>
          <p:txBody>
            <a:bodyPr wrap="none">
              <a:spAutoFit/>
            </a:bodyPr>
            <a:lstStyle/>
            <a:p>
              <a:r>
                <a:rPr lang="el-GR" dirty="0"/>
                <a:t>Δ</a:t>
              </a:r>
              <a:r>
                <a:rPr lang="el-GR" dirty="0" smtClean="0">
                  <a:solidFill>
                    <a:srgbClr val="222222"/>
                  </a:solidFill>
                  <a:latin typeface="arial" panose="020B0604020202020204" pitchFamily="34" charset="0"/>
                </a:rPr>
                <a:t>λ</a:t>
              </a:r>
              <a:endParaRPr lang="en-US" dirty="0"/>
            </a:p>
          </p:txBody>
        </p:sp>
        <p:cxnSp>
          <p:nvCxnSpPr>
            <p:cNvPr id="20" name="Straight Connector 19"/>
            <p:cNvCxnSpPr/>
            <p:nvPr/>
          </p:nvCxnSpPr>
          <p:spPr>
            <a:xfrm>
              <a:off x="3563888" y="4149080"/>
              <a:ext cx="0" cy="1728192"/>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528668" y="5546952"/>
              <a:ext cx="378630" cy="369332"/>
            </a:xfrm>
            <a:prstGeom prst="rect">
              <a:avLst/>
            </a:prstGeom>
          </p:spPr>
          <p:txBody>
            <a:bodyPr wrap="none">
              <a:spAutoFit/>
            </a:bodyPr>
            <a:lstStyle/>
            <a:p>
              <a:r>
                <a:rPr lang="el-GR" dirty="0" smtClean="0">
                  <a:solidFill>
                    <a:srgbClr val="222222"/>
                  </a:solidFill>
                  <a:latin typeface="arial" panose="020B0604020202020204" pitchFamily="34" charset="0"/>
                </a:rPr>
                <a:t>λ</a:t>
              </a:r>
              <a:r>
                <a:rPr lang="en-US" sz="1000" dirty="0" smtClean="0">
                  <a:solidFill>
                    <a:srgbClr val="222222"/>
                  </a:solidFill>
                  <a:latin typeface="arial" panose="020B0604020202020204" pitchFamily="34" charset="0"/>
                </a:rPr>
                <a:t>o</a:t>
              </a:r>
              <a:endParaRPr lang="en-US" dirty="0"/>
            </a:p>
          </p:txBody>
        </p:sp>
      </p:grpSp>
      <p:pic>
        <p:nvPicPr>
          <p:cNvPr id="23" name="Picture 22"/>
          <p:cNvPicPr>
            <a:picLocks noChangeAspect="1"/>
          </p:cNvPicPr>
          <p:nvPr/>
        </p:nvPicPr>
        <p:blipFill>
          <a:blip r:embed="rId5"/>
          <a:stretch>
            <a:fillRect/>
          </a:stretch>
        </p:blipFill>
        <p:spPr>
          <a:xfrm>
            <a:off x="6460183" y="2629131"/>
            <a:ext cx="2648320" cy="1800476"/>
          </a:xfrm>
          <a:prstGeom prst="rect">
            <a:avLst/>
          </a:prstGeom>
        </p:spPr>
      </p:pic>
      <p:cxnSp>
        <p:nvCxnSpPr>
          <p:cNvPr id="26" name="Straight Arrow Connector 25"/>
          <p:cNvCxnSpPr/>
          <p:nvPr/>
        </p:nvCxnSpPr>
        <p:spPr>
          <a:xfrm>
            <a:off x="2771800" y="480044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stretch>
            <a:fillRect/>
          </a:stretch>
        </p:blipFill>
        <p:spPr>
          <a:xfrm>
            <a:off x="7017121" y="4691234"/>
            <a:ext cx="1841935" cy="1120465"/>
          </a:xfrm>
          <a:prstGeom prst="rect">
            <a:avLst/>
          </a:prstGeom>
        </p:spPr>
      </p:pic>
      <p:cxnSp>
        <p:nvCxnSpPr>
          <p:cNvPr id="29" name="Straight Arrow Connector 28"/>
          <p:cNvCxnSpPr/>
          <p:nvPr/>
        </p:nvCxnSpPr>
        <p:spPr>
          <a:xfrm flipH="1">
            <a:off x="7380312" y="3949905"/>
            <a:ext cx="880070" cy="1207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8172400" y="4746938"/>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5168095" y="3573890"/>
            <a:ext cx="3004305" cy="1264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939664" y="5245175"/>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V="1">
            <a:off x="5168095" y="5571799"/>
            <a:ext cx="2769993" cy="92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008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23</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1569660"/>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2, project base):</a:t>
            </a:r>
          </a:p>
          <a:p>
            <a:pPr marL="1200150" lvl="2" indent="-285750">
              <a:buFont typeface="Arial" panose="020B0604020202020204" pitchFamily="34" charset="0"/>
              <a:buChar char="•"/>
            </a:pPr>
            <a:r>
              <a:rPr lang="en-US" sz="1600" dirty="0">
                <a:solidFill>
                  <a:srgbClr val="17375E"/>
                </a:solidFill>
              </a:rPr>
              <a:t>Download the scripts </a:t>
            </a:r>
            <a:r>
              <a:rPr lang="en-US" sz="1600" dirty="0" smtClean="0">
                <a:solidFill>
                  <a:srgbClr val="17375E"/>
                </a:solidFill>
              </a:rPr>
              <a:t>project_base.zip and open </a:t>
            </a:r>
            <a:r>
              <a:rPr lang="en-US" sz="1600" dirty="0" err="1" smtClean="0">
                <a:solidFill>
                  <a:srgbClr val="17375E"/>
                </a:solidFill>
              </a:rPr>
              <a:t>Bragg_bandstructure.fsp</a:t>
            </a:r>
            <a:r>
              <a:rPr lang="en-US" sz="1600" dirty="0" smtClean="0">
                <a:solidFill>
                  <a:srgbClr val="17375E"/>
                </a:solidFill>
              </a:rPr>
              <a:t> this </a:t>
            </a:r>
            <a:r>
              <a:rPr lang="en-US" sz="1600" dirty="0">
                <a:solidFill>
                  <a:srgbClr val="17375E"/>
                </a:solidFill>
              </a:rPr>
              <a:t>is an already setup simulation project</a:t>
            </a:r>
            <a:r>
              <a:rPr lang="en-US" sz="1600" dirty="0" smtClean="0">
                <a:solidFill>
                  <a:srgbClr val="17375E"/>
                </a:solidFill>
              </a:rPr>
              <a:t>.</a:t>
            </a:r>
          </a:p>
          <a:p>
            <a:pPr marL="1200150" lvl="2" indent="-285750">
              <a:buFont typeface="Arial" panose="020B0604020202020204" pitchFamily="34" charset="0"/>
              <a:buChar char="•"/>
            </a:pP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Right click on Model and edit the simulation settings and parameters to your </a:t>
            </a:r>
            <a:r>
              <a:rPr lang="en-US" sz="1600" dirty="0" smtClean="0">
                <a:solidFill>
                  <a:srgbClr val="17375E"/>
                </a:solidFill>
              </a:rPr>
              <a:t>requirements:</a:t>
            </a:r>
            <a:endParaRPr lang="en-US" sz="1600" b="1" dirty="0">
              <a:solidFill>
                <a:srgbClr val="17375E"/>
              </a:solidFill>
            </a:endParaRPr>
          </a:p>
        </p:txBody>
      </p:sp>
      <p:pic>
        <p:nvPicPr>
          <p:cNvPr id="3" name="Picture 2"/>
          <p:cNvPicPr>
            <a:picLocks noChangeAspect="1"/>
          </p:cNvPicPr>
          <p:nvPr/>
        </p:nvPicPr>
        <p:blipFill>
          <a:blip r:embed="rId3"/>
          <a:stretch>
            <a:fillRect/>
          </a:stretch>
        </p:blipFill>
        <p:spPr>
          <a:xfrm>
            <a:off x="3987837" y="2819820"/>
            <a:ext cx="5040540" cy="3167839"/>
          </a:xfrm>
          <a:prstGeom prst="rect">
            <a:avLst/>
          </a:prstGeom>
        </p:spPr>
      </p:pic>
      <p:pic>
        <p:nvPicPr>
          <p:cNvPr id="8" name="Picture 7"/>
          <p:cNvPicPr>
            <a:picLocks noChangeAspect="1"/>
          </p:cNvPicPr>
          <p:nvPr/>
        </p:nvPicPr>
        <p:blipFill>
          <a:blip r:embed="rId4"/>
          <a:stretch>
            <a:fillRect/>
          </a:stretch>
        </p:blipFill>
        <p:spPr>
          <a:xfrm>
            <a:off x="251520" y="3051000"/>
            <a:ext cx="2181529" cy="2705478"/>
          </a:xfrm>
          <a:prstGeom prst="rect">
            <a:avLst/>
          </a:prstGeom>
        </p:spPr>
      </p:pic>
      <p:cxnSp>
        <p:nvCxnSpPr>
          <p:cNvPr id="10" name="Straight Arrow Connector 9"/>
          <p:cNvCxnSpPr>
            <a:endCxn id="3" idx="1"/>
          </p:cNvCxnSpPr>
          <p:nvPr/>
        </p:nvCxnSpPr>
        <p:spPr>
          <a:xfrm>
            <a:off x="2483768" y="4403739"/>
            <a:ext cx="15040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143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24</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83099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2, project base):</a:t>
            </a:r>
          </a:p>
          <a:p>
            <a:pPr marL="1200150" lvl="2" indent="-285750">
              <a:buFont typeface="Arial" panose="020B0604020202020204" pitchFamily="34" charset="0"/>
              <a:buChar char="•"/>
            </a:pPr>
            <a:r>
              <a:rPr lang="en-US" sz="1600" dirty="0">
                <a:solidFill>
                  <a:srgbClr val="17375E"/>
                </a:solidFill>
              </a:rPr>
              <a:t>Right click on Bragg structure group and edit the device geometry, material, and process stack.</a:t>
            </a:r>
            <a:endParaRPr lang="en-US" sz="1600" b="1" dirty="0">
              <a:solidFill>
                <a:srgbClr val="17375E"/>
              </a:solidFill>
            </a:endParaRPr>
          </a:p>
        </p:txBody>
      </p:sp>
      <p:cxnSp>
        <p:nvCxnSpPr>
          <p:cNvPr id="10" name="Straight Arrow Connector 9"/>
          <p:cNvCxnSpPr>
            <a:endCxn id="3" idx="1"/>
          </p:cNvCxnSpPr>
          <p:nvPr/>
        </p:nvCxnSpPr>
        <p:spPr>
          <a:xfrm>
            <a:off x="2483768" y="4403739"/>
            <a:ext cx="1504069"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103780" y="2737864"/>
            <a:ext cx="2267266" cy="3248478"/>
          </a:xfrm>
          <a:prstGeom prst="rect">
            <a:avLst/>
          </a:prstGeom>
        </p:spPr>
      </p:pic>
      <p:pic>
        <p:nvPicPr>
          <p:cNvPr id="9" name="Picture 8"/>
          <p:cNvPicPr>
            <a:picLocks noChangeAspect="1"/>
          </p:cNvPicPr>
          <p:nvPr/>
        </p:nvPicPr>
        <p:blipFill>
          <a:blip r:embed="rId4"/>
          <a:stretch>
            <a:fillRect/>
          </a:stretch>
        </p:blipFill>
        <p:spPr>
          <a:xfrm>
            <a:off x="3994194" y="2966192"/>
            <a:ext cx="4951066" cy="3020150"/>
          </a:xfrm>
          <a:prstGeom prst="rect">
            <a:avLst/>
          </a:prstGeom>
        </p:spPr>
      </p:pic>
    </p:spTree>
    <p:extLst>
      <p:ext uri="{BB962C8B-B14F-4D97-AF65-F5344CB8AC3E}">
        <p14:creationId xmlns:p14="http://schemas.microsoft.com/office/powerpoint/2010/main" val="89688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25</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250160"/>
            <a:ext cx="8640960" cy="1077218"/>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2, project base):</a:t>
            </a:r>
          </a:p>
          <a:p>
            <a:pPr marL="1200150" lvl="2" indent="-285750">
              <a:buFont typeface="Arial" panose="020B0604020202020204" pitchFamily="34" charset="0"/>
              <a:buChar char="•"/>
            </a:pPr>
            <a:r>
              <a:rPr lang="en-US" sz="1600" dirty="0">
                <a:solidFill>
                  <a:srgbClr val="17375E"/>
                </a:solidFill>
              </a:rPr>
              <a:t>Run the simulation and let it run. Once the simulation is done you can right click on model and run the analysis to extract the coupling coefficient, bandwidth, and central wavelength of the Bragg grating.</a:t>
            </a:r>
            <a:endParaRPr lang="en-US" sz="1600" b="1" dirty="0">
              <a:solidFill>
                <a:srgbClr val="17375E"/>
              </a:solidFill>
            </a:endParaRPr>
          </a:p>
        </p:txBody>
      </p:sp>
      <p:pic>
        <p:nvPicPr>
          <p:cNvPr id="11" name="Picture 10"/>
          <p:cNvPicPr>
            <a:picLocks noChangeAspect="1"/>
          </p:cNvPicPr>
          <p:nvPr/>
        </p:nvPicPr>
        <p:blipFill>
          <a:blip r:embed="rId3"/>
          <a:stretch>
            <a:fillRect/>
          </a:stretch>
        </p:blipFill>
        <p:spPr>
          <a:xfrm>
            <a:off x="92607" y="3541658"/>
            <a:ext cx="2569866" cy="2517572"/>
          </a:xfrm>
          <a:prstGeom prst="rect">
            <a:avLst/>
          </a:prstGeom>
        </p:spPr>
      </p:pic>
      <p:grpSp>
        <p:nvGrpSpPr>
          <p:cNvPr id="12" name="Group 11"/>
          <p:cNvGrpSpPr/>
          <p:nvPr/>
        </p:nvGrpSpPr>
        <p:grpSpPr>
          <a:xfrm>
            <a:off x="3419872" y="3284984"/>
            <a:ext cx="3024336" cy="2759771"/>
            <a:chOff x="1979712" y="3312263"/>
            <a:chExt cx="3024336" cy="2759771"/>
          </a:xfrm>
        </p:grpSpPr>
        <p:pic>
          <p:nvPicPr>
            <p:cNvPr id="13" name="Picture 12"/>
            <p:cNvPicPr>
              <a:picLocks noChangeAspect="1"/>
            </p:cNvPicPr>
            <p:nvPr/>
          </p:nvPicPr>
          <p:blipFill>
            <a:blip r:embed="rId4"/>
            <a:stretch>
              <a:fillRect/>
            </a:stretch>
          </p:blipFill>
          <p:spPr>
            <a:xfrm>
              <a:off x="1979712" y="3312263"/>
              <a:ext cx="3024336" cy="2759771"/>
            </a:xfrm>
            <a:prstGeom prst="rect">
              <a:avLst/>
            </a:prstGeom>
          </p:spPr>
        </p:pic>
        <p:cxnSp>
          <p:nvCxnSpPr>
            <p:cNvPr id="14" name="Straight Connector 13"/>
            <p:cNvCxnSpPr/>
            <p:nvPr/>
          </p:nvCxnSpPr>
          <p:spPr>
            <a:xfrm>
              <a:off x="3203848" y="3312263"/>
              <a:ext cx="0" cy="2565009"/>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23928" y="3312263"/>
              <a:ext cx="0" cy="2604021"/>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75856" y="3429000"/>
              <a:ext cx="576064"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340242" y="3356992"/>
              <a:ext cx="453970" cy="369332"/>
            </a:xfrm>
            <a:prstGeom prst="rect">
              <a:avLst/>
            </a:prstGeom>
          </p:spPr>
          <p:txBody>
            <a:bodyPr wrap="none">
              <a:spAutoFit/>
            </a:bodyPr>
            <a:lstStyle/>
            <a:p>
              <a:r>
                <a:rPr lang="el-GR" dirty="0"/>
                <a:t>Δ</a:t>
              </a:r>
              <a:r>
                <a:rPr lang="el-GR" dirty="0" smtClean="0">
                  <a:solidFill>
                    <a:srgbClr val="222222"/>
                  </a:solidFill>
                  <a:latin typeface="arial" panose="020B0604020202020204" pitchFamily="34" charset="0"/>
                </a:rPr>
                <a:t>λ</a:t>
              </a:r>
              <a:endParaRPr lang="en-US" dirty="0"/>
            </a:p>
          </p:txBody>
        </p:sp>
        <p:cxnSp>
          <p:nvCxnSpPr>
            <p:cNvPr id="18" name="Straight Connector 17"/>
            <p:cNvCxnSpPr/>
            <p:nvPr/>
          </p:nvCxnSpPr>
          <p:spPr>
            <a:xfrm>
              <a:off x="3563888" y="4149080"/>
              <a:ext cx="0" cy="1728192"/>
            </a:xfrm>
            <a:prstGeom prst="line">
              <a:avLst/>
            </a:prstGeom>
            <a:ln w="381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528668" y="5546952"/>
              <a:ext cx="378630" cy="369332"/>
            </a:xfrm>
            <a:prstGeom prst="rect">
              <a:avLst/>
            </a:prstGeom>
          </p:spPr>
          <p:txBody>
            <a:bodyPr wrap="none">
              <a:spAutoFit/>
            </a:bodyPr>
            <a:lstStyle/>
            <a:p>
              <a:r>
                <a:rPr lang="el-GR" dirty="0" smtClean="0">
                  <a:solidFill>
                    <a:srgbClr val="222222"/>
                  </a:solidFill>
                  <a:latin typeface="arial" panose="020B0604020202020204" pitchFamily="34" charset="0"/>
                </a:rPr>
                <a:t>λ</a:t>
              </a:r>
              <a:r>
                <a:rPr lang="en-US" sz="1000" dirty="0" smtClean="0">
                  <a:solidFill>
                    <a:srgbClr val="222222"/>
                  </a:solidFill>
                  <a:latin typeface="arial" panose="020B0604020202020204" pitchFamily="34" charset="0"/>
                </a:rPr>
                <a:t>o</a:t>
              </a:r>
              <a:endParaRPr lang="en-US" dirty="0"/>
            </a:p>
          </p:txBody>
        </p:sp>
      </p:grpSp>
      <p:pic>
        <p:nvPicPr>
          <p:cNvPr id="20" name="Picture 19"/>
          <p:cNvPicPr>
            <a:picLocks noChangeAspect="1"/>
          </p:cNvPicPr>
          <p:nvPr/>
        </p:nvPicPr>
        <p:blipFill>
          <a:blip r:embed="rId5"/>
          <a:stretch>
            <a:fillRect/>
          </a:stretch>
        </p:blipFill>
        <p:spPr>
          <a:xfrm>
            <a:off x="6460183" y="2629131"/>
            <a:ext cx="2648320" cy="1800476"/>
          </a:xfrm>
          <a:prstGeom prst="rect">
            <a:avLst/>
          </a:prstGeom>
        </p:spPr>
      </p:pic>
      <p:cxnSp>
        <p:nvCxnSpPr>
          <p:cNvPr id="21" name="Straight Arrow Connector 20"/>
          <p:cNvCxnSpPr/>
          <p:nvPr/>
        </p:nvCxnSpPr>
        <p:spPr>
          <a:xfrm>
            <a:off x="2771800" y="480044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stretch>
            <a:fillRect/>
          </a:stretch>
        </p:blipFill>
        <p:spPr>
          <a:xfrm>
            <a:off x="7017121" y="4691234"/>
            <a:ext cx="1841935" cy="1120465"/>
          </a:xfrm>
          <a:prstGeom prst="rect">
            <a:avLst/>
          </a:prstGeom>
        </p:spPr>
      </p:pic>
      <p:cxnSp>
        <p:nvCxnSpPr>
          <p:cNvPr id="23" name="Straight Arrow Connector 22"/>
          <p:cNvCxnSpPr/>
          <p:nvPr/>
        </p:nvCxnSpPr>
        <p:spPr>
          <a:xfrm flipH="1">
            <a:off x="7380312" y="3949905"/>
            <a:ext cx="880070" cy="12072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8172400" y="4746938"/>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a:off x="5168095" y="3573890"/>
            <a:ext cx="3004305" cy="1264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939664" y="5245175"/>
            <a:ext cx="576064" cy="57606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5168095" y="5571799"/>
            <a:ext cx="2769993" cy="92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472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FDTD Bloch Boundary</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26</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7" name="TextBox 6">
            <a:extLst>
              <a:ext uri="{FF2B5EF4-FFF2-40B4-BE49-F238E27FC236}">
                <a16:creationId xmlns:a16="http://schemas.microsoft.com/office/drawing/2014/main" id="{9AC1B49E-B2DD-4EBF-8C05-7CEEC47B1267}"/>
              </a:ext>
            </a:extLst>
          </p:cNvPr>
          <p:cNvSpPr txBox="1"/>
          <p:nvPr/>
        </p:nvSpPr>
        <p:spPr>
          <a:xfrm>
            <a:off x="107504" y="1196752"/>
            <a:ext cx="5976664" cy="2308324"/>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How to (method 2, project base):</a:t>
            </a:r>
          </a:p>
          <a:p>
            <a:pPr marL="1200150" lvl="2" indent="-285750">
              <a:buFont typeface="Arial" panose="020B0604020202020204" pitchFamily="34" charset="0"/>
              <a:buChar char="•"/>
            </a:pPr>
            <a:r>
              <a:rPr lang="en-US" sz="1600" dirty="0">
                <a:solidFill>
                  <a:srgbClr val="17375E"/>
                </a:solidFill>
              </a:rPr>
              <a:t>I provided sample parametric sweeps in the optimization and sweeps </a:t>
            </a:r>
            <a:r>
              <a:rPr lang="en-US" sz="1600" dirty="0" smtClean="0">
                <a:solidFill>
                  <a:srgbClr val="17375E"/>
                </a:solidFill>
              </a:rPr>
              <a:t>tab that will help you understand the effects of each of the following parameters:</a:t>
            </a:r>
          </a:p>
          <a:p>
            <a:pPr marL="1657350" lvl="3" indent="-285750">
              <a:buFont typeface="Arial" panose="020B0604020202020204" pitchFamily="34" charset="0"/>
              <a:buChar char="•"/>
            </a:pPr>
            <a:r>
              <a:rPr lang="en-US" sz="1600" dirty="0" smtClean="0">
                <a:solidFill>
                  <a:srgbClr val="17375E"/>
                </a:solidFill>
              </a:rPr>
              <a:t>Perturbation width</a:t>
            </a:r>
          </a:p>
          <a:p>
            <a:pPr marL="1657350" lvl="3" indent="-285750">
              <a:buFont typeface="Arial" panose="020B0604020202020204" pitchFamily="34" charset="0"/>
              <a:buChar char="•"/>
            </a:pPr>
            <a:r>
              <a:rPr lang="en-US" sz="1600" dirty="0" smtClean="0">
                <a:solidFill>
                  <a:srgbClr val="17375E"/>
                </a:solidFill>
              </a:rPr>
              <a:t>Sidewall angle</a:t>
            </a:r>
          </a:p>
          <a:p>
            <a:pPr marL="1657350" lvl="3" indent="-285750">
              <a:buFont typeface="Arial" panose="020B0604020202020204" pitchFamily="34" charset="0"/>
              <a:buChar char="•"/>
            </a:pPr>
            <a:r>
              <a:rPr lang="en-US" sz="1600" dirty="0" smtClean="0">
                <a:solidFill>
                  <a:srgbClr val="17375E"/>
                </a:solidFill>
              </a:rPr>
              <a:t>Bragg Period</a:t>
            </a:r>
          </a:p>
          <a:p>
            <a:pPr lvl="3"/>
            <a:endParaRPr lang="en-US" sz="1600" b="1" dirty="0">
              <a:solidFill>
                <a:srgbClr val="17375E"/>
              </a:solidFill>
            </a:endParaRPr>
          </a:p>
        </p:txBody>
      </p:sp>
      <p:pic>
        <p:nvPicPr>
          <p:cNvPr id="3" name="Picture 2"/>
          <p:cNvPicPr>
            <a:picLocks noChangeAspect="1"/>
          </p:cNvPicPr>
          <p:nvPr/>
        </p:nvPicPr>
        <p:blipFill>
          <a:blip r:embed="rId3"/>
          <a:stretch>
            <a:fillRect/>
          </a:stretch>
        </p:blipFill>
        <p:spPr>
          <a:xfrm>
            <a:off x="6206419" y="1196753"/>
            <a:ext cx="2929682" cy="4824536"/>
          </a:xfrm>
          <a:prstGeom prst="rect">
            <a:avLst/>
          </a:prstGeom>
        </p:spPr>
      </p:pic>
      <p:pic>
        <p:nvPicPr>
          <p:cNvPr id="5" name="Picture 4"/>
          <p:cNvPicPr>
            <a:picLocks noChangeAspect="1"/>
          </p:cNvPicPr>
          <p:nvPr/>
        </p:nvPicPr>
        <p:blipFill>
          <a:blip r:embed="rId4"/>
          <a:stretch>
            <a:fillRect/>
          </a:stretch>
        </p:blipFill>
        <p:spPr>
          <a:xfrm>
            <a:off x="2267744" y="3441577"/>
            <a:ext cx="2899596" cy="2592288"/>
          </a:xfrm>
          <a:prstGeom prst="rect">
            <a:avLst/>
          </a:prstGeom>
        </p:spPr>
      </p:pic>
    </p:spTree>
    <p:extLst>
      <p:ext uri="{BB962C8B-B14F-4D97-AF65-F5344CB8AC3E}">
        <p14:creationId xmlns:p14="http://schemas.microsoft.com/office/powerpoint/2010/main" val="235238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B12B7-CC40-4AE4-BA1E-F34265DA941F}"/>
              </a:ext>
            </a:extLst>
          </p:cNvPr>
          <p:cNvSpPr>
            <a:spLocks noGrp="1"/>
          </p:cNvSpPr>
          <p:nvPr>
            <p:ph type="sldNum" sz="quarter" idx="12"/>
          </p:nvPr>
        </p:nvSpPr>
        <p:spPr/>
        <p:txBody>
          <a:bodyPr/>
          <a:lstStyle/>
          <a:p>
            <a:fld id="{17BB8376-F12B-CB44-BE0C-DBE0A170CA7C}" type="slidenum">
              <a:rPr lang="en-US" altLang="zh-CN" smtClean="0"/>
              <a:pPr/>
              <a:t>27</a:t>
            </a:fld>
            <a:endParaRPr lang="en-US" altLang="zh-CN"/>
          </a:p>
        </p:txBody>
      </p:sp>
      <p:sp>
        <p:nvSpPr>
          <p:cNvPr id="7" name="Title 1">
            <a:extLst>
              <a:ext uri="{FF2B5EF4-FFF2-40B4-BE49-F238E27FC236}">
                <a16:creationId xmlns:a16="http://schemas.microsoft.com/office/drawing/2014/main" id="{428CA69D-49C5-4654-AA77-0D51BA7F9C6D}"/>
              </a:ext>
            </a:extLst>
          </p:cNvPr>
          <p:cNvSpPr>
            <a:spLocks noGrp="1"/>
          </p:cNvSpPr>
          <p:nvPr>
            <p:ph type="title"/>
          </p:nvPr>
        </p:nvSpPr>
        <p:spPr>
          <a:xfrm>
            <a:off x="457200" y="274638"/>
            <a:ext cx="8229600" cy="1143000"/>
          </a:xfrm>
        </p:spPr>
        <p:txBody>
          <a:bodyPr/>
          <a:lstStyle/>
          <a:p>
            <a:r>
              <a:rPr lang="en-CA" dirty="0"/>
              <a:t>Contra-directional couplers overview</a:t>
            </a:r>
          </a:p>
        </p:txBody>
      </p:sp>
      <p:sp>
        <p:nvSpPr>
          <p:cNvPr id="10" name="Footer Placeholder 2">
            <a:extLst>
              <a:ext uri="{FF2B5EF4-FFF2-40B4-BE49-F238E27FC236}">
                <a16:creationId xmlns:a16="http://schemas.microsoft.com/office/drawing/2014/main" id="{3E8D57FB-AE7F-4497-9DD4-F2D432172260}"/>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pic>
        <p:nvPicPr>
          <p:cNvPr id="15" name="Picture 14" descr="A picture containing object&#10;&#10;Description generated with very high confidence">
            <a:extLst>
              <a:ext uri="{FF2B5EF4-FFF2-40B4-BE49-F238E27FC236}">
                <a16:creationId xmlns:a16="http://schemas.microsoft.com/office/drawing/2014/main" id="{7499258A-54C3-4C0C-A078-163CC9541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333" y="3608021"/>
            <a:ext cx="3600400" cy="2407838"/>
          </a:xfrm>
          <a:prstGeom prst="rect">
            <a:avLst/>
          </a:prstGeom>
        </p:spPr>
      </p:pic>
      <p:pic>
        <p:nvPicPr>
          <p:cNvPr id="17" name="Picture 16" descr="A close up of a map&#10;&#10;Description generated with high confidence">
            <a:extLst>
              <a:ext uri="{FF2B5EF4-FFF2-40B4-BE49-F238E27FC236}">
                <a16:creationId xmlns:a16="http://schemas.microsoft.com/office/drawing/2014/main" id="{E441497B-F19F-4DFC-BC26-4CB5602A5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333" y="1200183"/>
            <a:ext cx="3600400" cy="2407838"/>
          </a:xfrm>
          <a:prstGeom prst="rect">
            <a:avLst/>
          </a:prstGeom>
        </p:spPr>
      </p:pic>
      <p:sp>
        <p:nvSpPr>
          <p:cNvPr id="20" name="TextBox 19">
            <a:extLst>
              <a:ext uri="{FF2B5EF4-FFF2-40B4-BE49-F238E27FC236}">
                <a16:creationId xmlns:a16="http://schemas.microsoft.com/office/drawing/2014/main" id="{13CC0DF9-C96D-46E8-BBA5-215E56A40B03}"/>
              </a:ext>
            </a:extLst>
          </p:cNvPr>
          <p:cNvSpPr txBox="1"/>
          <p:nvPr/>
        </p:nvSpPr>
        <p:spPr>
          <a:xfrm>
            <a:off x="107504" y="1196752"/>
            <a:ext cx="5266928" cy="2862322"/>
          </a:xfrm>
          <a:prstGeom prst="rect">
            <a:avLst/>
          </a:prstGeom>
          <a:noFill/>
        </p:spPr>
        <p:txBody>
          <a:bodyPr wrap="square" rtlCol="0">
            <a:spAutoFit/>
          </a:bodyPr>
          <a:lstStyle/>
          <a:p>
            <a:pPr marL="285750" indent="-285750">
              <a:buFont typeface="Arial" panose="020B0604020202020204" pitchFamily="34" charset="0"/>
              <a:buChar char="•"/>
            </a:pPr>
            <a:r>
              <a:rPr lang="en-CA" dirty="0" smtClean="0">
                <a:solidFill>
                  <a:srgbClr val="17375E"/>
                </a:solidFill>
              </a:rPr>
              <a:t>Wavelength-selective coupler</a:t>
            </a:r>
          </a:p>
          <a:p>
            <a:pPr marL="285750" indent="-285750">
              <a:buFont typeface="Arial" panose="020B0604020202020204" pitchFamily="34" charset="0"/>
              <a:buChar char="•"/>
            </a:pPr>
            <a:endParaRPr lang="en-CA" dirty="0" smtClean="0">
              <a:solidFill>
                <a:srgbClr val="17375E"/>
              </a:solidFill>
            </a:endParaRPr>
          </a:p>
          <a:p>
            <a:pPr marL="285750" indent="-285750">
              <a:buFont typeface="Arial" panose="020B0604020202020204" pitchFamily="34" charset="0"/>
              <a:buChar char="•"/>
            </a:pPr>
            <a:r>
              <a:rPr lang="en-CA" b="1" dirty="0" smtClean="0">
                <a:solidFill>
                  <a:srgbClr val="17375E"/>
                </a:solidFill>
              </a:rPr>
              <a:t>2-Waveguide </a:t>
            </a:r>
            <a:r>
              <a:rPr lang="en-CA" b="1" dirty="0">
                <a:solidFill>
                  <a:srgbClr val="17375E"/>
                </a:solidFill>
              </a:rPr>
              <a:t>system, 4-port Device:</a:t>
            </a:r>
          </a:p>
          <a:p>
            <a:pPr marL="742950" lvl="1" indent="-285750">
              <a:buFont typeface="Arial" panose="020B0604020202020204" pitchFamily="34" charset="0"/>
              <a:buChar char="•"/>
            </a:pPr>
            <a:r>
              <a:rPr lang="en-CA" dirty="0">
                <a:solidFill>
                  <a:srgbClr val="17375E"/>
                </a:solidFill>
              </a:rPr>
              <a:t>Input, through, add, drop</a:t>
            </a: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r>
              <a:rPr lang="en-CA" dirty="0">
                <a:solidFill>
                  <a:srgbClr val="17375E"/>
                </a:solidFill>
              </a:rPr>
              <a:t>side-walls corrugated, asymmetric waveguides</a:t>
            </a:r>
          </a:p>
          <a:p>
            <a:r>
              <a:rPr lang="en-CA" dirty="0">
                <a:solidFill>
                  <a:srgbClr val="17375E"/>
                </a:solidFill>
              </a:rPr>
              <a:t> </a:t>
            </a:r>
          </a:p>
          <a:p>
            <a:pPr marL="285750" indent="-285750">
              <a:buFont typeface="Arial" panose="020B0604020202020204" pitchFamily="34" charset="0"/>
              <a:buChar char="•"/>
            </a:pPr>
            <a:r>
              <a:rPr lang="en-CA" dirty="0">
                <a:solidFill>
                  <a:srgbClr val="17375E"/>
                </a:solidFill>
              </a:rPr>
              <a:t>Light at the phase matched wavelengths couples backwards (contra)</a:t>
            </a:r>
          </a:p>
          <a:p>
            <a:pPr marL="285750" indent="-285750">
              <a:buFont typeface="Arial" panose="020B0604020202020204" pitchFamily="34" charset="0"/>
              <a:buChar char="•"/>
            </a:pPr>
            <a:endParaRPr lang="en-CA" dirty="0">
              <a:solidFill>
                <a:srgbClr val="17375E"/>
              </a:solidFill>
            </a:endParaRPr>
          </a:p>
        </p:txBody>
      </p:sp>
      <p:pic>
        <p:nvPicPr>
          <p:cNvPr id="3" name="Picture 2" descr="A picture containing object&#10;&#10;Description generated with very high confidence">
            <a:extLst>
              <a:ext uri="{FF2B5EF4-FFF2-40B4-BE49-F238E27FC236}">
                <a16:creationId xmlns:a16="http://schemas.microsoft.com/office/drawing/2014/main" id="{0C19A413-1CC3-412C-A9B7-52F6AE96D4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2539" y="2930274"/>
            <a:ext cx="209550" cy="361950"/>
          </a:xfrm>
          <a:prstGeom prst="rect">
            <a:avLst/>
          </a:prstGeom>
        </p:spPr>
      </p:pic>
      <p:cxnSp>
        <p:nvCxnSpPr>
          <p:cNvPr id="6" name="Straight Arrow Connector 5">
            <a:extLst>
              <a:ext uri="{FF2B5EF4-FFF2-40B4-BE49-F238E27FC236}">
                <a16:creationId xmlns:a16="http://schemas.microsoft.com/office/drawing/2014/main" id="{EDF7D93E-E5BD-486A-9676-245C8BA5301A}"/>
              </a:ext>
            </a:extLst>
          </p:cNvPr>
          <p:cNvCxnSpPr/>
          <p:nvPr/>
        </p:nvCxnSpPr>
        <p:spPr>
          <a:xfrm flipV="1">
            <a:off x="6455629" y="2541087"/>
            <a:ext cx="411832" cy="54172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CCFD3363-C06F-4E18-A0AB-39A60FC75B64}"/>
              </a:ext>
            </a:extLst>
          </p:cNvPr>
          <p:cNvCxnSpPr>
            <a:cxnSpLocks/>
          </p:cNvCxnSpPr>
          <p:nvPr/>
        </p:nvCxnSpPr>
        <p:spPr>
          <a:xfrm>
            <a:off x="7348149" y="1388959"/>
            <a:ext cx="0" cy="43924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F75393-2B10-4DB2-8FF3-BACB008A6784}"/>
              </a:ext>
            </a:extLst>
          </p:cNvPr>
          <p:cNvPicPr>
            <a:picLocks noChangeAspect="1"/>
          </p:cNvPicPr>
          <p:nvPr/>
        </p:nvPicPr>
        <p:blipFill>
          <a:blip r:embed="rId6"/>
          <a:stretch>
            <a:fillRect/>
          </a:stretch>
        </p:blipFill>
        <p:spPr>
          <a:xfrm>
            <a:off x="7479" y="3829289"/>
            <a:ext cx="2738595" cy="2206090"/>
          </a:xfrm>
          <a:prstGeom prst="rect">
            <a:avLst/>
          </a:prstGeom>
        </p:spPr>
      </p:pic>
      <p:pic>
        <p:nvPicPr>
          <p:cNvPr id="16" name="Picture 15">
            <a:extLst>
              <a:ext uri="{FF2B5EF4-FFF2-40B4-BE49-F238E27FC236}">
                <a16:creationId xmlns:a16="http://schemas.microsoft.com/office/drawing/2014/main" id="{2AF4C20F-A96F-4E65-A858-8A07187616A7}"/>
              </a:ext>
            </a:extLst>
          </p:cNvPr>
          <p:cNvPicPr>
            <a:picLocks noChangeAspect="1"/>
          </p:cNvPicPr>
          <p:nvPr/>
        </p:nvPicPr>
        <p:blipFill>
          <a:blip r:embed="rId7"/>
          <a:stretch>
            <a:fillRect/>
          </a:stretch>
        </p:blipFill>
        <p:spPr>
          <a:xfrm>
            <a:off x="2980853" y="4000608"/>
            <a:ext cx="3007497" cy="1961159"/>
          </a:xfrm>
          <a:prstGeom prst="rect">
            <a:avLst/>
          </a:prstGeom>
        </p:spPr>
      </p:pic>
    </p:spTree>
    <p:extLst>
      <p:ext uri="{BB962C8B-B14F-4D97-AF65-F5344CB8AC3E}">
        <p14:creationId xmlns:p14="http://schemas.microsoft.com/office/powerpoint/2010/main" val="2267742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DF1057-15B6-4779-AD6E-FBD6CF01C546}"/>
              </a:ext>
            </a:extLst>
          </p:cNvPr>
          <p:cNvPicPr>
            <a:picLocks noChangeAspect="1"/>
          </p:cNvPicPr>
          <p:nvPr/>
        </p:nvPicPr>
        <p:blipFill>
          <a:blip r:embed="rId3"/>
          <a:stretch>
            <a:fillRect/>
          </a:stretch>
        </p:blipFill>
        <p:spPr>
          <a:xfrm>
            <a:off x="5580112" y="1288820"/>
            <a:ext cx="3502884" cy="2284196"/>
          </a:xfrm>
          <a:prstGeom prst="rect">
            <a:avLst/>
          </a:prstGeom>
        </p:spPr>
      </p:pic>
      <p:sp>
        <p:nvSpPr>
          <p:cNvPr id="4" name="Slide Number Placeholder 3">
            <a:extLst>
              <a:ext uri="{FF2B5EF4-FFF2-40B4-BE49-F238E27FC236}">
                <a16:creationId xmlns:a16="http://schemas.microsoft.com/office/drawing/2014/main" id="{FDCB12B7-CC40-4AE4-BA1E-F34265DA941F}"/>
              </a:ext>
            </a:extLst>
          </p:cNvPr>
          <p:cNvSpPr>
            <a:spLocks noGrp="1"/>
          </p:cNvSpPr>
          <p:nvPr>
            <p:ph type="sldNum" sz="quarter" idx="12"/>
          </p:nvPr>
        </p:nvSpPr>
        <p:spPr/>
        <p:txBody>
          <a:bodyPr/>
          <a:lstStyle/>
          <a:p>
            <a:fld id="{17BB8376-F12B-CB44-BE0C-DBE0A170CA7C}" type="slidenum">
              <a:rPr lang="en-US" altLang="zh-CN" smtClean="0"/>
              <a:pPr/>
              <a:t>28</a:t>
            </a:fld>
            <a:endParaRPr lang="en-US" altLang="zh-CN"/>
          </a:p>
        </p:txBody>
      </p:sp>
      <p:sp>
        <p:nvSpPr>
          <p:cNvPr id="7" name="Title 1">
            <a:extLst>
              <a:ext uri="{FF2B5EF4-FFF2-40B4-BE49-F238E27FC236}">
                <a16:creationId xmlns:a16="http://schemas.microsoft.com/office/drawing/2014/main" id="{428CA69D-49C5-4654-AA77-0D51BA7F9C6D}"/>
              </a:ext>
            </a:extLst>
          </p:cNvPr>
          <p:cNvSpPr>
            <a:spLocks noGrp="1"/>
          </p:cNvSpPr>
          <p:nvPr>
            <p:ph type="title"/>
          </p:nvPr>
        </p:nvSpPr>
        <p:spPr>
          <a:xfrm>
            <a:off x="457200" y="274638"/>
            <a:ext cx="8229600" cy="1143000"/>
          </a:xfrm>
        </p:spPr>
        <p:txBody>
          <a:bodyPr/>
          <a:lstStyle/>
          <a:p>
            <a:r>
              <a:rPr lang="en-CA" dirty="0"/>
              <a:t>Contra-directional couplers design</a:t>
            </a:r>
          </a:p>
        </p:txBody>
      </p:sp>
      <p:sp>
        <p:nvSpPr>
          <p:cNvPr id="8" name="TextBox 7">
            <a:extLst>
              <a:ext uri="{FF2B5EF4-FFF2-40B4-BE49-F238E27FC236}">
                <a16:creationId xmlns:a16="http://schemas.microsoft.com/office/drawing/2014/main" id="{328B1381-441A-4995-84AB-0671983150F8}"/>
              </a:ext>
            </a:extLst>
          </p:cNvPr>
          <p:cNvSpPr txBox="1"/>
          <p:nvPr/>
        </p:nvSpPr>
        <p:spPr>
          <a:xfrm>
            <a:off x="61004" y="1196752"/>
            <a:ext cx="5303084" cy="4247317"/>
          </a:xfrm>
          <a:prstGeom prst="rect">
            <a:avLst/>
          </a:prstGeom>
          <a:noFill/>
        </p:spPr>
        <p:txBody>
          <a:bodyPr wrap="square" rtlCol="0">
            <a:spAutoFit/>
          </a:bodyPr>
          <a:lstStyle/>
          <a:p>
            <a:pPr marL="285750" indent="-285750">
              <a:buFont typeface="Arial" panose="020B0604020202020204" pitchFamily="34" charset="0"/>
              <a:buChar char="•"/>
            </a:pPr>
            <a:r>
              <a:rPr lang="en-CA" b="1" dirty="0">
                <a:solidFill>
                  <a:srgbClr val="17375E"/>
                </a:solidFill>
              </a:rPr>
              <a:t>Design parameters: </a:t>
            </a:r>
            <a:endParaRPr lang="en-CA" dirty="0">
              <a:solidFill>
                <a:srgbClr val="17375E"/>
              </a:solidFill>
            </a:endParaRPr>
          </a:p>
          <a:p>
            <a:pPr lvl="1"/>
            <a:r>
              <a:rPr lang="en-CA" dirty="0">
                <a:solidFill>
                  <a:srgbClr val="17375E"/>
                </a:solidFill>
              </a:rPr>
              <a:t>Waveguides widths, corrugations width, waveguides gap, corrugations period apodization profile</a:t>
            </a:r>
          </a:p>
          <a:p>
            <a:endParaRPr lang="en-CA" dirty="0">
              <a:solidFill>
                <a:srgbClr val="17375E"/>
              </a:solidFill>
            </a:endParaRPr>
          </a:p>
          <a:p>
            <a:pPr marL="285750" indent="-285750">
              <a:buFont typeface="Arial" panose="020B0604020202020204" pitchFamily="34" charset="0"/>
              <a:buChar char="•"/>
            </a:pPr>
            <a:r>
              <a:rPr lang="en-CA" dirty="0">
                <a:solidFill>
                  <a:srgbClr val="17375E"/>
                </a:solidFill>
              </a:rPr>
              <a:t>Selected design parameters determine the </a:t>
            </a:r>
            <a:r>
              <a:rPr lang="en-CA" b="1" dirty="0">
                <a:solidFill>
                  <a:srgbClr val="17375E"/>
                </a:solidFill>
              </a:rPr>
              <a:t>figures of merit</a:t>
            </a:r>
            <a:r>
              <a:rPr lang="en-CA" dirty="0">
                <a:solidFill>
                  <a:srgbClr val="17375E"/>
                </a:solidFill>
              </a:rPr>
              <a:t>:</a:t>
            </a:r>
          </a:p>
          <a:p>
            <a:pPr lvl="1"/>
            <a:r>
              <a:rPr lang="en-CA" dirty="0">
                <a:solidFill>
                  <a:srgbClr val="17375E"/>
                </a:solidFill>
              </a:rPr>
              <a:t>Bandwidth, central wavelength, band ripple/flatness, crosstalk</a:t>
            </a:r>
          </a:p>
          <a:p>
            <a:endParaRPr lang="en-CA" dirty="0">
              <a:solidFill>
                <a:srgbClr val="17375E"/>
              </a:solidFill>
            </a:endParaRPr>
          </a:p>
          <a:p>
            <a:pPr marL="285750" indent="-285750">
              <a:buFont typeface="Arial" panose="020B0604020202020204" pitchFamily="34" charset="0"/>
              <a:buChar char="•"/>
            </a:pPr>
            <a:r>
              <a:rPr lang="en-CA" dirty="0">
                <a:solidFill>
                  <a:srgbClr val="17375E"/>
                </a:solidFill>
              </a:rPr>
              <a:t>Demonstrated on both E-Beam </a:t>
            </a:r>
            <a:r>
              <a:rPr lang="en-CA" dirty="0" smtClean="0">
                <a:solidFill>
                  <a:srgbClr val="17375E"/>
                </a:solidFill>
              </a:rPr>
              <a:t>Deep-Ultraviolet (DUV) lithography </a:t>
            </a:r>
            <a:r>
              <a:rPr lang="en-CA" b="1" dirty="0" smtClean="0">
                <a:solidFill>
                  <a:srgbClr val="17375E"/>
                </a:solidFill>
              </a:rPr>
              <a:t>[3</a:t>
            </a:r>
            <a:r>
              <a:rPr lang="en-CA" b="1" dirty="0">
                <a:solidFill>
                  <a:srgbClr val="17375E"/>
                </a:solidFill>
              </a:rPr>
              <a:t>]</a:t>
            </a:r>
            <a:r>
              <a:rPr lang="en-CA" dirty="0">
                <a:solidFill>
                  <a:srgbClr val="17375E"/>
                </a:solidFill>
              </a:rPr>
              <a:t>.</a:t>
            </a: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r>
              <a:rPr lang="en-CA" dirty="0">
                <a:solidFill>
                  <a:srgbClr val="17375E"/>
                </a:solidFill>
              </a:rPr>
              <a:t>Demonstrated on both C-Band and O-Band.</a:t>
            </a:r>
          </a:p>
          <a:p>
            <a:pPr marL="285750" indent="-285750">
              <a:buFont typeface="Arial" panose="020B0604020202020204" pitchFamily="34" charset="0"/>
              <a:buChar char="•"/>
            </a:pPr>
            <a:endParaRPr lang="en-CA" dirty="0">
              <a:solidFill>
                <a:srgbClr val="17375E"/>
              </a:solidFill>
            </a:endParaRPr>
          </a:p>
        </p:txBody>
      </p:sp>
      <p:sp>
        <p:nvSpPr>
          <p:cNvPr id="12" name="Footer Placeholder 2">
            <a:extLst>
              <a:ext uri="{FF2B5EF4-FFF2-40B4-BE49-F238E27FC236}">
                <a16:creationId xmlns:a16="http://schemas.microsoft.com/office/drawing/2014/main" id="{759102D1-8ECE-415F-B503-33FC40E6A15B}"/>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pic>
        <p:nvPicPr>
          <p:cNvPr id="2" name="Picture 1">
            <a:extLst>
              <a:ext uri="{FF2B5EF4-FFF2-40B4-BE49-F238E27FC236}">
                <a16:creationId xmlns:a16="http://schemas.microsoft.com/office/drawing/2014/main" id="{D944DD25-B1C3-4049-BF5D-DFA20F2CF859}"/>
              </a:ext>
            </a:extLst>
          </p:cNvPr>
          <p:cNvPicPr>
            <a:picLocks noChangeAspect="1"/>
          </p:cNvPicPr>
          <p:nvPr/>
        </p:nvPicPr>
        <p:blipFill>
          <a:blip r:embed="rId4"/>
          <a:stretch>
            <a:fillRect/>
          </a:stretch>
        </p:blipFill>
        <p:spPr>
          <a:xfrm rot="5400000">
            <a:off x="5785402" y="3938597"/>
            <a:ext cx="2453464" cy="1567901"/>
          </a:xfrm>
          <a:prstGeom prst="rect">
            <a:avLst/>
          </a:prstGeom>
        </p:spPr>
      </p:pic>
      <p:sp>
        <p:nvSpPr>
          <p:cNvPr id="9" name="TextBox 8">
            <a:extLst>
              <a:ext uri="{FF2B5EF4-FFF2-40B4-BE49-F238E27FC236}">
                <a16:creationId xmlns:a16="http://schemas.microsoft.com/office/drawing/2014/main" id="{9862BC83-8706-43FE-BB0B-7D7042FA3153}"/>
              </a:ext>
            </a:extLst>
          </p:cNvPr>
          <p:cNvSpPr txBox="1"/>
          <p:nvPr/>
        </p:nvSpPr>
        <p:spPr>
          <a:xfrm>
            <a:off x="7740352" y="5661248"/>
            <a:ext cx="444420" cy="369332"/>
          </a:xfrm>
          <a:prstGeom prst="rect">
            <a:avLst/>
          </a:prstGeom>
          <a:noFill/>
        </p:spPr>
        <p:txBody>
          <a:bodyPr wrap="square" rtlCol="0">
            <a:spAutoFit/>
          </a:bodyPr>
          <a:lstStyle/>
          <a:p>
            <a:r>
              <a:rPr lang="en-CA" dirty="0">
                <a:solidFill>
                  <a:srgbClr val="17375E"/>
                </a:solidFill>
              </a:rPr>
              <a:t>[2]</a:t>
            </a:r>
          </a:p>
        </p:txBody>
      </p:sp>
      <p:sp>
        <p:nvSpPr>
          <p:cNvPr id="13" name="Rectangle 12">
            <a:extLst>
              <a:ext uri="{FF2B5EF4-FFF2-40B4-BE49-F238E27FC236}">
                <a16:creationId xmlns:a16="http://schemas.microsoft.com/office/drawing/2014/main" id="{AAF4694D-EB45-4EEE-84BD-FA97AF14135A}"/>
              </a:ext>
            </a:extLst>
          </p:cNvPr>
          <p:cNvSpPr/>
          <p:nvPr/>
        </p:nvSpPr>
        <p:spPr>
          <a:xfrm>
            <a:off x="0" y="5630470"/>
            <a:ext cx="5877971" cy="400110"/>
          </a:xfrm>
          <a:prstGeom prst="rect">
            <a:avLst/>
          </a:prstGeom>
        </p:spPr>
        <p:txBody>
          <a:bodyPr wrap="square">
            <a:spAutoFit/>
          </a:bodyPr>
          <a:lstStyle/>
          <a:p>
            <a:r>
              <a:rPr lang="en-CA" sz="1000" b="1" dirty="0"/>
              <a:t>[3]</a:t>
            </a:r>
            <a:r>
              <a:rPr lang="en-CA" sz="1000" dirty="0"/>
              <a:t> W. Shi, X. Wang, W. Zhang, L. Chrostowski, and N. A. F. Jaeger, “</a:t>
            </a:r>
            <a:r>
              <a:rPr lang="en-CA" sz="1000" dirty="0" err="1"/>
              <a:t>Contradirectional</a:t>
            </a:r>
            <a:r>
              <a:rPr lang="en-CA" sz="1000" dirty="0"/>
              <a:t> couplers in silicon-on-insulator rib waveguides,” </a:t>
            </a:r>
            <a:r>
              <a:rPr lang="en-CA" sz="1000" i="1" dirty="0"/>
              <a:t>Optics Letters</a:t>
            </a:r>
            <a:r>
              <a:rPr lang="en-CA" sz="1000" dirty="0"/>
              <a:t>, vol. 36, no. 20, p. 3999, May 2011.</a:t>
            </a:r>
          </a:p>
        </p:txBody>
      </p:sp>
    </p:spTree>
    <p:extLst>
      <p:ext uri="{BB962C8B-B14F-4D97-AF65-F5344CB8AC3E}">
        <p14:creationId xmlns:p14="http://schemas.microsoft.com/office/powerpoint/2010/main" val="13699399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B12B7-CC40-4AE4-BA1E-F34265DA941F}"/>
              </a:ext>
            </a:extLst>
          </p:cNvPr>
          <p:cNvSpPr>
            <a:spLocks noGrp="1"/>
          </p:cNvSpPr>
          <p:nvPr>
            <p:ph type="sldNum" sz="quarter" idx="12"/>
          </p:nvPr>
        </p:nvSpPr>
        <p:spPr/>
        <p:txBody>
          <a:bodyPr/>
          <a:lstStyle/>
          <a:p>
            <a:fld id="{17BB8376-F12B-CB44-BE0C-DBE0A170CA7C}" type="slidenum">
              <a:rPr lang="en-US" altLang="zh-CN" smtClean="0"/>
              <a:pPr/>
              <a:t>29</a:t>
            </a:fld>
            <a:endParaRPr lang="en-US" altLang="zh-CN"/>
          </a:p>
        </p:txBody>
      </p:sp>
      <p:sp>
        <p:nvSpPr>
          <p:cNvPr id="7" name="Title 1">
            <a:extLst>
              <a:ext uri="{FF2B5EF4-FFF2-40B4-BE49-F238E27FC236}">
                <a16:creationId xmlns:a16="http://schemas.microsoft.com/office/drawing/2014/main" id="{428CA69D-49C5-4654-AA77-0D51BA7F9C6D}"/>
              </a:ext>
            </a:extLst>
          </p:cNvPr>
          <p:cNvSpPr>
            <a:spLocks noGrp="1"/>
          </p:cNvSpPr>
          <p:nvPr>
            <p:ph type="title"/>
          </p:nvPr>
        </p:nvSpPr>
        <p:spPr>
          <a:xfrm>
            <a:off x="457200" y="274638"/>
            <a:ext cx="8229600" cy="1143000"/>
          </a:xfrm>
        </p:spPr>
        <p:txBody>
          <a:bodyPr/>
          <a:lstStyle/>
          <a:p>
            <a:r>
              <a:rPr lang="en-CA" dirty="0"/>
              <a:t>Contra-directional couplers applications</a:t>
            </a:r>
          </a:p>
        </p:txBody>
      </p:sp>
      <p:sp>
        <p:nvSpPr>
          <p:cNvPr id="12" name="Footer Placeholder 2">
            <a:extLst>
              <a:ext uri="{FF2B5EF4-FFF2-40B4-BE49-F238E27FC236}">
                <a16:creationId xmlns:a16="http://schemas.microsoft.com/office/drawing/2014/main" id="{759102D1-8ECE-415F-B503-33FC40E6A15B}"/>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sp>
        <p:nvSpPr>
          <p:cNvPr id="11" name="TextBox 10">
            <a:extLst>
              <a:ext uri="{FF2B5EF4-FFF2-40B4-BE49-F238E27FC236}">
                <a16:creationId xmlns:a16="http://schemas.microsoft.com/office/drawing/2014/main" id="{F54D68B5-590F-41E8-BB1D-CA958B0812F6}"/>
              </a:ext>
            </a:extLst>
          </p:cNvPr>
          <p:cNvSpPr txBox="1"/>
          <p:nvPr/>
        </p:nvSpPr>
        <p:spPr>
          <a:xfrm>
            <a:off x="61004" y="1196752"/>
            <a:ext cx="5303084" cy="3693319"/>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rgbClr val="17375E"/>
                </a:solidFill>
              </a:rPr>
              <a:t>CWDM (de) multiplexers </a:t>
            </a:r>
            <a:r>
              <a:rPr lang="en-CA" b="1" dirty="0">
                <a:solidFill>
                  <a:srgbClr val="17375E"/>
                </a:solidFill>
              </a:rPr>
              <a:t>[3]</a:t>
            </a: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r>
              <a:rPr lang="en-CA" dirty="0">
                <a:solidFill>
                  <a:srgbClr val="17375E"/>
                </a:solidFill>
              </a:rPr>
              <a:t>Free-spectral-range (FSR)-free DWDM (de) multiplexers </a:t>
            </a:r>
            <a:r>
              <a:rPr lang="en-CA" b="1" dirty="0">
                <a:solidFill>
                  <a:srgbClr val="17375E"/>
                </a:solidFill>
              </a:rPr>
              <a:t>[4,5]</a:t>
            </a:r>
          </a:p>
          <a:p>
            <a:endParaRPr lang="en-CA" dirty="0">
              <a:solidFill>
                <a:srgbClr val="17375E"/>
              </a:solidFill>
            </a:endParaRPr>
          </a:p>
          <a:p>
            <a:pPr marL="285750" indent="-285750">
              <a:buFont typeface="Arial" panose="020B0604020202020204" pitchFamily="34" charset="0"/>
              <a:buChar char="•"/>
            </a:pPr>
            <a:r>
              <a:rPr lang="en-CA" dirty="0">
                <a:solidFill>
                  <a:srgbClr val="17375E"/>
                </a:solidFill>
              </a:rPr>
              <a:t>FSR-free WDM modulators </a:t>
            </a:r>
            <a:r>
              <a:rPr lang="en-CA" b="1" dirty="0">
                <a:solidFill>
                  <a:srgbClr val="17375E"/>
                </a:solidFill>
              </a:rPr>
              <a:t>[6]</a:t>
            </a: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r>
              <a:rPr lang="en-CA" dirty="0">
                <a:solidFill>
                  <a:srgbClr val="17375E"/>
                </a:solidFill>
              </a:rPr>
              <a:t>MDM (de) multiplexers </a:t>
            </a:r>
            <a:r>
              <a:rPr lang="en-CA" b="1" dirty="0">
                <a:solidFill>
                  <a:srgbClr val="17375E"/>
                </a:solidFill>
              </a:rPr>
              <a:t>[7]</a:t>
            </a: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endParaRPr lang="en-CA" b="1" dirty="0">
              <a:solidFill>
                <a:srgbClr val="17375E"/>
              </a:solidFill>
            </a:endParaRPr>
          </a:p>
          <a:p>
            <a:pPr marL="285750" indent="-285750">
              <a:buFont typeface="Arial" panose="020B0604020202020204" pitchFamily="34" charset="0"/>
              <a:buChar char="•"/>
            </a:pPr>
            <a:endParaRPr lang="en-CA" b="1" dirty="0">
              <a:solidFill>
                <a:srgbClr val="17375E"/>
              </a:solidFill>
            </a:endParaRPr>
          </a:p>
          <a:p>
            <a:pPr marL="285750"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endParaRPr lang="en-CA" dirty="0">
              <a:solidFill>
                <a:srgbClr val="17375E"/>
              </a:solidFill>
            </a:endParaRPr>
          </a:p>
        </p:txBody>
      </p:sp>
      <p:pic>
        <p:nvPicPr>
          <p:cNvPr id="6" name="Picture 5">
            <a:extLst>
              <a:ext uri="{FF2B5EF4-FFF2-40B4-BE49-F238E27FC236}">
                <a16:creationId xmlns:a16="http://schemas.microsoft.com/office/drawing/2014/main" id="{633A0C96-17BF-4D13-B1A6-5A63BFFEAA4D}"/>
              </a:ext>
            </a:extLst>
          </p:cNvPr>
          <p:cNvPicPr>
            <a:picLocks noChangeAspect="1"/>
          </p:cNvPicPr>
          <p:nvPr/>
        </p:nvPicPr>
        <p:blipFill>
          <a:blip r:embed="rId3"/>
          <a:stretch>
            <a:fillRect/>
          </a:stretch>
        </p:blipFill>
        <p:spPr>
          <a:xfrm>
            <a:off x="539551" y="3523159"/>
            <a:ext cx="4378079" cy="2368144"/>
          </a:xfrm>
          <a:prstGeom prst="rect">
            <a:avLst/>
          </a:prstGeom>
        </p:spPr>
      </p:pic>
      <p:sp>
        <p:nvSpPr>
          <p:cNvPr id="13" name="Rectangle 12">
            <a:extLst>
              <a:ext uri="{FF2B5EF4-FFF2-40B4-BE49-F238E27FC236}">
                <a16:creationId xmlns:a16="http://schemas.microsoft.com/office/drawing/2014/main" id="{FC06AC35-A631-4926-9B74-E87877A1F4C0}"/>
              </a:ext>
            </a:extLst>
          </p:cNvPr>
          <p:cNvSpPr/>
          <p:nvPr/>
        </p:nvSpPr>
        <p:spPr>
          <a:xfrm>
            <a:off x="3562222" y="5446824"/>
            <a:ext cx="466794" cy="369332"/>
          </a:xfrm>
          <a:prstGeom prst="rect">
            <a:avLst/>
          </a:prstGeom>
        </p:spPr>
        <p:txBody>
          <a:bodyPr wrap="none">
            <a:spAutoFit/>
          </a:bodyPr>
          <a:lstStyle/>
          <a:p>
            <a:r>
              <a:rPr lang="en-CA" b="1" dirty="0">
                <a:solidFill>
                  <a:srgbClr val="17375E"/>
                </a:solidFill>
              </a:rPr>
              <a:t>[3]</a:t>
            </a:r>
          </a:p>
        </p:txBody>
      </p:sp>
      <p:pic>
        <p:nvPicPr>
          <p:cNvPr id="15" name="Picture 14">
            <a:extLst>
              <a:ext uri="{FF2B5EF4-FFF2-40B4-BE49-F238E27FC236}">
                <a16:creationId xmlns:a16="http://schemas.microsoft.com/office/drawing/2014/main" id="{07C31AD4-6097-4409-824D-7EB996664EB4}"/>
              </a:ext>
            </a:extLst>
          </p:cNvPr>
          <p:cNvPicPr>
            <a:picLocks noChangeAspect="1"/>
          </p:cNvPicPr>
          <p:nvPr/>
        </p:nvPicPr>
        <p:blipFill>
          <a:blip r:embed="rId4"/>
          <a:stretch>
            <a:fillRect/>
          </a:stretch>
        </p:blipFill>
        <p:spPr>
          <a:xfrm>
            <a:off x="5369552" y="3581136"/>
            <a:ext cx="3738952" cy="2368144"/>
          </a:xfrm>
          <a:prstGeom prst="rect">
            <a:avLst/>
          </a:prstGeom>
        </p:spPr>
      </p:pic>
      <p:sp>
        <p:nvSpPr>
          <p:cNvPr id="16" name="Rectangle 15">
            <a:extLst>
              <a:ext uri="{FF2B5EF4-FFF2-40B4-BE49-F238E27FC236}">
                <a16:creationId xmlns:a16="http://schemas.microsoft.com/office/drawing/2014/main" id="{9B457FD3-CC4C-4360-98CA-2BE59DD67618}"/>
              </a:ext>
            </a:extLst>
          </p:cNvPr>
          <p:cNvSpPr/>
          <p:nvPr/>
        </p:nvSpPr>
        <p:spPr>
          <a:xfrm>
            <a:off x="8731198" y="5408055"/>
            <a:ext cx="466794" cy="369332"/>
          </a:xfrm>
          <a:prstGeom prst="rect">
            <a:avLst/>
          </a:prstGeom>
        </p:spPr>
        <p:txBody>
          <a:bodyPr wrap="none">
            <a:spAutoFit/>
          </a:bodyPr>
          <a:lstStyle/>
          <a:p>
            <a:r>
              <a:rPr lang="en-CA" b="1" dirty="0">
                <a:solidFill>
                  <a:srgbClr val="17375E"/>
                </a:solidFill>
              </a:rPr>
              <a:t>[6]</a:t>
            </a:r>
          </a:p>
        </p:txBody>
      </p:sp>
      <p:sp>
        <p:nvSpPr>
          <p:cNvPr id="14" name="Rectangle 13">
            <a:extLst>
              <a:ext uri="{FF2B5EF4-FFF2-40B4-BE49-F238E27FC236}">
                <a16:creationId xmlns:a16="http://schemas.microsoft.com/office/drawing/2014/main" id="{93081A30-67C8-49E6-A1A9-098B7AB619E3}"/>
              </a:ext>
            </a:extLst>
          </p:cNvPr>
          <p:cNvSpPr/>
          <p:nvPr/>
        </p:nvSpPr>
        <p:spPr>
          <a:xfrm>
            <a:off x="4949573" y="1224596"/>
            <a:ext cx="4237375" cy="1661993"/>
          </a:xfrm>
          <a:prstGeom prst="rect">
            <a:avLst/>
          </a:prstGeom>
        </p:spPr>
        <p:txBody>
          <a:bodyPr wrap="square">
            <a:spAutoFit/>
          </a:bodyPr>
          <a:lstStyle/>
          <a:p>
            <a:r>
              <a:rPr lang="en-CA" sz="600" b="1" dirty="0"/>
              <a:t>[3]</a:t>
            </a:r>
            <a:r>
              <a:rPr lang="en-CA" sz="600" dirty="0"/>
              <a:t> W. Shi, X. Wang, W. Zhang, L. Chrostowski, and N. A. F. Jaeger, “</a:t>
            </a:r>
            <a:r>
              <a:rPr lang="en-CA" sz="600" dirty="0" err="1"/>
              <a:t>Contradirectional</a:t>
            </a:r>
            <a:r>
              <a:rPr lang="en-CA" sz="600" dirty="0"/>
              <a:t> couplers in silicon-on-insulator rib waveguides,” </a:t>
            </a:r>
            <a:r>
              <a:rPr lang="en-CA" sz="600" i="1" dirty="0"/>
              <a:t>Optics Letters</a:t>
            </a:r>
            <a:r>
              <a:rPr lang="en-CA" sz="600" dirty="0"/>
              <a:t>, vol. 36, no. 20, p. 3999, May 2011.</a:t>
            </a:r>
          </a:p>
          <a:p>
            <a:endParaRPr lang="en-CA" sz="600" dirty="0"/>
          </a:p>
          <a:p>
            <a:r>
              <a:rPr lang="en-CA" sz="600" b="1" dirty="0"/>
              <a:t>[4] </a:t>
            </a:r>
            <a:r>
              <a:rPr lang="en-CA" sz="600" dirty="0"/>
              <a:t>N. Eid, R. </a:t>
            </a:r>
            <a:r>
              <a:rPr lang="en-CA" sz="600" dirty="0" err="1"/>
              <a:t>Boeck</a:t>
            </a:r>
            <a:r>
              <a:rPr lang="en-CA" sz="600" dirty="0"/>
              <a:t>, H. </a:t>
            </a:r>
            <a:r>
              <a:rPr lang="en-CA" sz="600" dirty="0" err="1"/>
              <a:t>Jayatilleka</a:t>
            </a:r>
            <a:r>
              <a:rPr lang="en-CA" sz="600" dirty="0"/>
              <a:t>, L. Chrostowski, W. Shi, and N. A. F. Jaeger, “A silicon-on-insulator </a:t>
            </a:r>
            <a:r>
              <a:rPr lang="en-CA" sz="600" dirty="0" err="1"/>
              <a:t>microring</a:t>
            </a:r>
            <a:r>
              <a:rPr lang="en-CA" sz="600" dirty="0"/>
              <a:t> resonator filter with bent </a:t>
            </a:r>
            <a:r>
              <a:rPr lang="en-CA" sz="600" dirty="0" err="1"/>
              <a:t>contradirectional</a:t>
            </a:r>
            <a:r>
              <a:rPr lang="en-CA" sz="600" dirty="0"/>
              <a:t> couplers,” </a:t>
            </a:r>
            <a:r>
              <a:rPr lang="en-CA" sz="600" i="1" dirty="0"/>
              <a:t>2016 IEEE Photonics Conference (IPC)</a:t>
            </a:r>
            <a:r>
              <a:rPr lang="en-CA" sz="600" dirty="0"/>
              <a:t>, 2016.</a:t>
            </a:r>
          </a:p>
          <a:p>
            <a:endParaRPr lang="en-CA" sz="600" dirty="0"/>
          </a:p>
          <a:p>
            <a:r>
              <a:rPr lang="en-CA" sz="600" b="1" dirty="0"/>
              <a:t>[5] </a:t>
            </a:r>
            <a:r>
              <a:rPr lang="en-CA" sz="600" dirty="0"/>
              <a:t>N. Eid, R. </a:t>
            </a:r>
            <a:r>
              <a:rPr lang="en-CA" sz="600" dirty="0" err="1"/>
              <a:t>Boeck</a:t>
            </a:r>
            <a:r>
              <a:rPr lang="en-CA" sz="600" dirty="0"/>
              <a:t>, H. </a:t>
            </a:r>
            <a:r>
              <a:rPr lang="en-CA" sz="600" dirty="0" err="1"/>
              <a:t>Jayatilleka</a:t>
            </a:r>
            <a:r>
              <a:rPr lang="en-CA" sz="600" dirty="0"/>
              <a:t>, L. Chrostowski, W. Shi, and N. A. F. Jaeger, “FSR-free silicon-on-insulator </a:t>
            </a:r>
            <a:r>
              <a:rPr lang="en-CA" sz="600" dirty="0" err="1"/>
              <a:t>microring</a:t>
            </a:r>
            <a:r>
              <a:rPr lang="en-CA" sz="600" dirty="0"/>
              <a:t> resonator based filter with bent contra-directional couplers,” </a:t>
            </a:r>
            <a:r>
              <a:rPr lang="en-CA" sz="600" i="1" dirty="0"/>
              <a:t>Optics Express</a:t>
            </a:r>
            <a:r>
              <a:rPr lang="en-CA" sz="600" dirty="0"/>
              <a:t>, vol. 24, no. 25, p. 29009, Jul. 2016.</a:t>
            </a:r>
          </a:p>
          <a:p>
            <a:endParaRPr lang="en-CA" sz="600" dirty="0"/>
          </a:p>
          <a:p>
            <a:r>
              <a:rPr lang="en-CA" sz="600" b="1" dirty="0"/>
              <a:t>[6] </a:t>
            </a:r>
            <a:r>
              <a:rPr lang="en-CA" sz="600" dirty="0"/>
              <a:t>A. Mistry, M. Hammood, H. Shoman, L. Chrostowski, N. A. F. Jaeger, “FSR-free </a:t>
            </a:r>
            <a:r>
              <a:rPr lang="en-CA" sz="600" dirty="0" err="1"/>
              <a:t>microring</a:t>
            </a:r>
            <a:r>
              <a:rPr lang="en-CA" sz="600" dirty="0"/>
              <a:t> modulator,” 15</a:t>
            </a:r>
            <a:r>
              <a:rPr lang="en-CA" sz="600" baseline="30000" dirty="0"/>
              <a:t>th</a:t>
            </a:r>
            <a:r>
              <a:rPr lang="en-CA" sz="600" dirty="0"/>
              <a:t> IEEE International Conference on Group IV Photonics, 2018.</a:t>
            </a:r>
          </a:p>
          <a:p>
            <a:endParaRPr lang="en-CA" sz="600" dirty="0"/>
          </a:p>
          <a:p>
            <a:r>
              <a:rPr lang="en-CA" sz="600" b="1" dirty="0"/>
              <a:t>[7] </a:t>
            </a:r>
            <a:r>
              <a:rPr lang="en-CA" sz="600" dirty="0"/>
              <a:t>X. Zhao, Y. Wang, Q. Huang, and J. Xia, “Two-mode contra-directional coupler based on superposed grating,” </a:t>
            </a:r>
            <a:r>
              <a:rPr lang="en-CA" sz="600" i="1" dirty="0"/>
              <a:t>Optics Express</a:t>
            </a:r>
            <a:r>
              <a:rPr lang="en-CA" sz="600" dirty="0"/>
              <a:t>, vol. 25, no. 3, p. 2654, Jan. 2017.</a:t>
            </a:r>
          </a:p>
          <a:p>
            <a:endParaRPr lang="en-CA" sz="600" dirty="0"/>
          </a:p>
          <a:p>
            <a:endParaRPr lang="en-CA" sz="600" dirty="0"/>
          </a:p>
          <a:p>
            <a:endParaRPr lang="en-CA" sz="600" dirty="0"/>
          </a:p>
        </p:txBody>
      </p:sp>
    </p:spTree>
    <p:extLst>
      <p:ext uri="{BB962C8B-B14F-4D97-AF65-F5344CB8AC3E}">
        <p14:creationId xmlns:p14="http://schemas.microsoft.com/office/powerpoint/2010/main" val="3276837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a:t>
            </a:r>
            <a:r>
              <a:rPr lang="en-CA" dirty="0" smtClean="0"/>
              <a:t>Gratings: References</a:t>
            </a:r>
            <a:endParaRPr lang="en-CA" dirty="0"/>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3</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9" name="TextBox 8">
            <a:extLst>
              <a:ext uri="{FF2B5EF4-FFF2-40B4-BE49-F238E27FC236}">
                <a16:creationId xmlns:a16="http://schemas.microsoft.com/office/drawing/2014/main" id="{9AC1B49E-B2DD-4EBF-8C05-7CEEC47B1267}"/>
              </a:ext>
            </a:extLst>
          </p:cNvPr>
          <p:cNvSpPr txBox="1"/>
          <p:nvPr/>
        </p:nvSpPr>
        <p:spPr>
          <a:xfrm>
            <a:off x="107504" y="1250160"/>
            <a:ext cx="9036496" cy="280076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smtClean="0">
                <a:solidFill>
                  <a:srgbClr val="17375E"/>
                </a:solidFill>
              </a:rPr>
              <a:t>Bragg gratings and contra-directional couplers tutorial: </a:t>
            </a:r>
            <a:r>
              <a:rPr lang="en-US" sz="1600" dirty="0" smtClean="0">
                <a:hlinkClick r:id="rId3"/>
              </a:rPr>
              <a:t>https://www.youtube.com/watch?v=jr3NcJsKvTI</a:t>
            </a:r>
            <a:endParaRPr lang="en-US" sz="1600" dirty="0" smtClean="0"/>
          </a:p>
          <a:p>
            <a:pPr lvl="2"/>
            <a:endParaRPr lang="en-US" sz="1600" b="1" dirty="0" smtClean="0">
              <a:solidFill>
                <a:srgbClr val="17375E"/>
              </a:solidFill>
            </a:endParaRPr>
          </a:p>
          <a:p>
            <a:pPr marL="742950" lvl="1" indent="-285750">
              <a:buFont typeface="Arial" panose="020B0604020202020204" pitchFamily="34" charset="0"/>
              <a:buChar char="•"/>
            </a:pPr>
            <a:r>
              <a:rPr lang="en-US" sz="1600" b="1" dirty="0" smtClean="0">
                <a:solidFill>
                  <a:srgbClr val="17375E"/>
                </a:solidFill>
              </a:rPr>
              <a:t>SiEPIC PDK KLayout integration of Bragg Gratings: </a:t>
            </a:r>
            <a:r>
              <a:rPr lang="en-US" sz="1600" dirty="0">
                <a:hlinkClick r:id="rId4"/>
              </a:rPr>
              <a:t>https://</a:t>
            </a:r>
            <a:r>
              <a:rPr lang="en-US" sz="1600" dirty="0" smtClean="0">
                <a:hlinkClick r:id="rId4"/>
              </a:rPr>
              <a:t>www.youtube.com/watch?v=h2MOOhsuYpA</a:t>
            </a:r>
            <a:endParaRPr lang="en-US" sz="1600" dirty="0" smtClean="0"/>
          </a:p>
          <a:p>
            <a:pPr lvl="1"/>
            <a:endParaRPr lang="en-US" sz="1600" b="1" dirty="0">
              <a:solidFill>
                <a:srgbClr val="17375E"/>
              </a:solidFill>
            </a:endParaRPr>
          </a:p>
          <a:p>
            <a:pPr marL="742950" lvl="1" indent="-285750">
              <a:buFont typeface="Arial" panose="020B0604020202020204" pitchFamily="34" charset="0"/>
              <a:buChar char="•"/>
            </a:pPr>
            <a:r>
              <a:rPr lang="en-US" sz="1600" b="1" dirty="0" smtClean="0">
                <a:solidFill>
                  <a:srgbClr val="17375E"/>
                </a:solidFill>
              </a:rPr>
              <a:t>SiEPIC PDK KLayout integration of Contra-directional couplers:    </a:t>
            </a:r>
            <a:r>
              <a:rPr lang="en-US" sz="1600" dirty="0" smtClean="0">
                <a:hlinkClick r:id="rId5"/>
              </a:rPr>
              <a:t>https</a:t>
            </a:r>
            <a:r>
              <a:rPr lang="en-US" sz="1600" dirty="0">
                <a:hlinkClick r:id="rId5"/>
              </a:rPr>
              <a:t>://</a:t>
            </a:r>
            <a:r>
              <a:rPr lang="en-US" sz="1600" dirty="0" smtClean="0">
                <a:hlinkClick r:id="rId5"/>
              </a:rPr>
              <a:t>www.youtube.com/watch?v=aqocwLcqC0s</a:t>
            </a:r>
            <a:endParaRPr lang="en-US" sz="1600" dirty="0" smtClean="0"/>
          </a:p>
          <a:p>
            <a:pPr lvl="1"/>
            <a:r>
              <a:rPr lang="en-US" sz="1600" dirty="0" smtClean="0"/>
              <a:t>and</a:t>
            </a:r>
            <a:endParaRPr lang="en-US" sz="1600" dirty="0"/>
          </a:p>
          <a:p>
            <a:pPr lvl="1"/>
            <a:r>
              <a:rPr lang="en-US" sz="1600" b="1" dirty="0" smtClean="0">
                <a:solidFill>
                  <a:srgbClr val="17375E"/>
                </a:solidFill>
              </a:rPr>
              <a:t>     </a:t>
            </a:r>
            <a:r>
              <a:rPr lang="en-US" sz="1600" dirty="0" smtClean="0">
                <a:hlinkClick r:id="rId6"/>
              </a:rPr>
              <a:t>https://www.youtube.com/watch?v=-vWspXuu8I0</a:t>
            </a:r>
            <a:endParaRPr lang="en-US" sz="1600" b="1" dirty="0" smtClean="0">
              <a:solidFill>
                <a:srgbClr val="17375E"/>
              </a:solidFill>
            </a:endParaRPr>
          </a:p>
          <a:p>
            <a:pPr marL="1200150" lvl="2" indent="-285750">
              <a:buFont typeface="Arial" panose="020B0604020202020204" pitchFamily="34" charset="0"/>
              <a:buChar char="•"/>
            </a:pPr>
            <a:endParaRPr lang="en-US" sz="1600" b="1" dirty="0">
              <a:solidFill>
                <a:srgbClr val="17375E"/>
              </a:solidFill>
            </a:endParaRPr>
          </a:p>
        </p:txBody>
      </p:sp>
    </p:spTree>
    <p:extLst>
      <p:ext uri="{BB962C8B-B14F-4D97-AF65-F5344CB8AC3E}">
        <p14:creationId xmlns:p14="http://schemas.microsoft.com/office/powerpoint/2010/main" val="2150706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B12B7-CC40-4AE4-BA1E-F34265DA941F}"/>
              </a:ext>
            </a:extLst>
          </p:cNvPr>
          <p:cNvSpPr>
            <a:spLocks noGrp="1"/>
          </p:cNvSpPr>
          <p:nvPr>
            <p:ph type="sldNum" sz="quarter" idx="12"/>
          </p:nvPr>
        </p:nvSpPr>
        <p:spPr/>
        <p:txBody>
          <a:bodyPr/>
          <a:lstStyle/>
          <a:p>
            <a:fld id="{17BB8376-F12B-CB44-BE0C-DBE0A170CA7C}" type="slidenum">
              <a:rPr lang="en-US" altLang="zh-CN" smtClean="0"/>
              <a:pPr/>
              <a:t>30</a:t>
            </a:fld>
            <a:endParaRPr lang="en-US" altLang="zh-CN"/>
          </a:p>
        </p:txBody>
      </p:sp>
      <p:sp>
        <p:nvSpPr>
          <p:cNvPr id="7" name="Title 1">
            <a:extLst>
              <a:ext uri="{FF2B5EF4-FFF2-40B4-BE49-F238E27FC236}">
                <a16:creationId xmlns:a16="http://schemas.microsoft.com/office/drawing/2014/main" id="{428CA69D-49C5-4654-AA77-0D51BA7F9C6D}"/>
              </a:ext>
            </a:extLst>
          </p:cNvPr>
          <p:cNvSpPr>
            <a:spLocks noGrp="1"/>
          </p:cNvSpPr>
          <p:nvPr>
            <p:ph type="title"/>
          </p:nvPr>
        </p:nvSpPr>
        <p:spPr>
          <a:xfrm>
            <a:off x="457200" y="274638"/>
            <a:ext cx="8229600" cy="1143000"/>
          </a:xfrm>
        </p:spPr>
        <p:txBody>
          <a:bodyPr/>
          <a:lstStyle/>
          <a:p>
            <a:r>
              <a:rPr lang="en-CA" dirty="0"/>
              <a:t>Stacking contra-DCs </a:t>
            </a:r>
          </a:p>
        </p:txBody>
      </p:sp>
      <p:sp>
        <p:nvSpPr>
          <p:cNvPr id="9" name="Footer Placeholder 2">
            <a:extLst>
              <a:ext uri="{FF2B5EF4-FFF2-40B4-BE49-F238E27FC236}">
                <a16:creationId xmlns:a16="http://schemas.microsoft.com/office/drawing/2014/main" id="{C94996FC-7803-4F51-A934-4BCD18ACD2E8}"/>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sp>
        <p:nvSpPr>
          <p:cNvPr id="10" name="TextBox 9">
            <a:extLst>
              <a:ext uri="{FF2B5EF4-FFF2-40B4-BE49-F238E27FC236}">
                <a16:creationId xmlns:a16="http://schemas.microsoft.com/office/drawing/2014/main" id="{359E1FFA-1AC8-4828-9D3C-D19446EEBFDC}"/>
              </a:ext>
            </a:extLst>
          </p:cNvPr>
          <p:cNvSpPr txBox="1"/>
          <p:nvPr/>
        </p:nvSpPr>
        <p:spPr>
          <a:xfrm>
            <a:off x="107504" y="1124744"/>
            <a:ext cx="8579296" cy="646331"/>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rgbClr val="17375E"/>
                </a:solidFill>
              </a:rPr>
              <a:t>Similarly, we can apply the same concept to the </a:t>
            </a:r>
            <a:r>
              <a:rPr lang="en-CA" b="1" dirty="0">
                <a:solidFill>
                  <a:srgbClr val="17375E"/>
                </a:solidFill>
              </a:rPr>
              <a:t>Through-port </a:t>
            </a:r>
            <a:r>
              <a:rPr lang="en-CA" dirty="0">
                <a:solidFill>
                  <a:srgbClr val="17375E"/>
                </a:solidFill>
              </a:rPr>
              <a:t>and achieve ultra-high extinction ratio filters</a:t>
            </a:r>
            <a:endParaRPr lang="en-CA" b="1" dirty="0">
              <a:solidFill>
                <a:srgbClr val="17375E"/>
              </a:solidFill>
            </a:endParaRPr>
          </a:p>
        </p:txBody>
      </p:sp>
      <p:pic>
        <p:nvPicPr>
          <p:cNvPr id="3" name="Picture 2"/>
          <p:cNvPicPr>
            <a:picLocks noChangeAspect="1"/>
          </p:cNvPicPr>
          <p:nvPr/>
        </p:nvPicPr>
        <p:blipFill>
          <a:blip r:embed="rId3"/>
          <a:stretch>
            <a:fillRect/>
          </a:stretch>
        </p:blipFill>
        <p:spPr>
          <a:xfrm>
            <a:off x="501171" y="1822074"/>
            <a:ext cx="7791962" cy="4208424"/>
          </a:xfrm>
          <a:prstGeom prst="rect">
            <a:avLst/>
          </a:prstGeom>
        </p:spPr>
      </p:pic>
    </p:spTree>
    <p:extLst>
      <p:ext uri="{BB962C8B-B14F-4D97-AF65-F5344CB8AC3E}">
        <p14:creationId xmlns:p14="http://schemas.microsoft.com/office/powerpoint/2010/main" val="40716611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B12B7-CC40-4AE4-BA1E-F34265DA941F}"/>
              </a:ext>
            </a:extLst>
          </p:cNvPr>
          <p:cNvSpPr>
            <a:spLocks noGrp="1"/>
          </p:cNvSpPr>
          <p:nvPr>
            <p:ph type="sldNum" sz="quarter" idx="12"/>
          </p:nvPr>
        </p:nvSpPr>
        <p:spPr/>
        <p:txBody>
          <a:bodyPr/>
          <a:lstStyle/>
          <a:p>
            <a:fld id="{17BB8376-F12B-CB44-BE0C-DBE0A170CA7C}" type="slidenum">
              <a:rPr lang="en-US" altLang="zh-CN" smtClean="0"/>
              <a:pPr/>
              <a:t>31</a:t>
            </a:fld>
            <a:endParaRPr lang="en-US" altLang="zh-CN"/>
          </a:p>
        </p:txBody>
      </p:sp>
      <p:sp>
        <p:nvSpPr>
          <p:cNvPr id="7" name="Title 1">
            <a:extLst>
              <a:ext uri="{FF2B5EF4-FFF2-40B4-BE49-F238E27FC236}">
                <a16:creationId xmlns:a16="http://schemas.microsoft.com/office/drawing/2014/main" id="{428CA69D-49C5-4654-AA77-0D51BA7F9C6D}"/>
              </a:ext>
            </a:extLst>
          </p:cNvPr>
          <p:cNvSpPr>
            <a:spLocks noGrp="1"/>
          </p:cNvSpPr>
          <p:nvPr>
            <p:ph type="title"/>
          </p:nvPr>
        </p:nvSpPr>
        <p:spPr>
          <a:xfrm>
            <a:off x="457200" y="274638"/>
            <a:ext cx="8229600" cy="1143000"/>
          </a:xfrm>
        </p:spPr>
        <p:txBody>
          <a:bodyPr/>
          <a:lstStyle/>
          <a:p>
            <a:r>
              <a:rPr lang="en-CA" dirty="0"/>
              <a:t>Contra-DC: </a:t>
            </a:r>
            <a:r>
              <a:rPr lang="en-CA" dirty="0" smtClean="0"/>
              <a:t>Sub-wavelength </a:t>
            </a:r>
            <a:r>
              <a:rPr lang="en-CA" sz="1600" dirty="0" smtClean="0"/>
              <a:t>(H. Yun et al. 2019)</a:t>
            </a:r>
            <a:endParaRPr lang="en-CA" sz="4000" dirty="0"/>
          </a:p>
        </p:txBody>
      </p:sp>
      <p:sp>
        <p:nvSpPr>
          <p:cNvPr id="9" name="Footer Placeholder 2">
            <a:extLst>
              <a:ext uri="{FF2B5EF4-FFF2-40B4-BE49-F238E27FC236}">
                <a16:creationId xmlns:a16="http://schemas.microsoft.com/office/drawing/2014/main" id="{C94996FC-7803-4F51-A934-4BCD18ACD2E8}"/>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sp>
        <p:nvSpPr>
          <p:cNvPr id="10" name="TextBox 9">
            <a:extLst>
              <a:ext uri="{FF2B5EF4-FFF2-40B4-BE49-F238E27FC236}">
                <a16:creationId xmlns:a16="http://schemas.microsoft.com/office/drawing/2014/main" id="{359E1FFA-1AC8-4828-9D3C-D19446EEBFDC}"/>
              </a:ext>
            </a:extLst>
          </p:cNvPr>
          <p:cNvSpPr txBox="1"/>
          <p:nvPr/>
        </p:nvSpPr>
        <p:spPr>
          <a:xfrm>
            <a:off x="107504" y="1124744"/>
            <a:ext cx="8579296" cy="2308324"/>
          </a:xfrm>
          <a:prstGeom prst="rect">
            <a:avLst/>
          </a:prstGeom>
          <a:noFill/>
        </p:spPr>
        <p:txBody>
          <a:bodyPr wrap="square" rtlCol="0">
            <a:spAutoFit/>
          </a:bodyPr>
          <a:lstStyle/>
          <a:p>
            <a:pPr marL="285750" indent="-285750">
              <a:buFont typeface="Arial" panose="020B0604020202020204" pitchFamily="34" charset="0"/>
              <a:buChar char="•"/>
            </a:pPr>
            <a:r>
              <a:rPr lang="en-CA" dirty="0">
                <a:solidFill>
                  <a:srgbClr val="17375E"/>
                </a:solidFill>
              </a:rPr>
              <a:t>Use sub-wavelength waveguides in a contra-DC configuration</a:t>
            </a:r>
          </a:p>
          <a:p>
            <a:pPr marL="285750" indent="-285750">
              <a:buFont typeface="Arial" panose="020B0604020202020204" pitchFamily="34" charset="0"/>
              <a:buChar char="•"/>
            </a:pPr>
            <a:r>
              <a:rPr lang="en-CA" dirty="0">
                <a:solidFill>
                  <a:srgbClr val="17375E"/>
                </a:solidFill>
              </a:rPr>
              <a:t>Low mode-confinement significantly increases the coupling coefficient</a:t>
            </a:r>
          </a:p>
          <a:p>
            <a:pPr marL="742950" lvl="1" indent="-285750">
              <a:buFont typeface="Arial" panose="020B0604020202020204" pitchFamily="34" charset="0"/>
              <a:buChar char="•"/>
            </a:pPr>
            <a:r>
              <a:rPr lang="en-CA" dirty="0">
                <a:solidFill>
                  <a:srgbClr val="17375E"/>
                </a:solidFill>
              </a:rPr>
              <a:t>Significantly shorter devices</a:t>
            </a:r>
          </a:p>
          <a:p>
            <a:pPr marL="742950" lvl="1" indent="-285750">
              <a:buFont typeface="Arial" panose="020B0604020202020204" pitchFamily="34" charset="0"/>
              <a:buChar char="•"/>
            </a:pPr>
            <a:r>
              <a:rPr lang="en-CA" dirty="0">
                <a:solidFill>
                  <a:srgbClr val="17375E"/>
                </a:solidFill>
              </a:rPr>
              <a:t>Wider bandwidths</a:t>
            </a:r>
          </a:p>
          <a:p>
            <a:pPr marL="742950" lvl="1" indent="-285750">
              <a:buFont typeface="Arial" panose="020B0604020202020204" pitchFamily="34" charset="0"/>
              <a:buChar char="•"/>
            </a:pPr>
            <a:endParaRPr lang="en-CA" b="1" dirty="0">
              <a:solidFill>
                <a:srgbClr val="17375E"/>
              </a:solidFill>
            </a:endParaRPr>
          </a:p>
          <a:p>
            <a:pPr marL="285750" indent="-285750">
              <a:buFont typeface="Arial" panose="020B0604020202020204" pitchFamily="34" charset="0"/>
              <a:buChar char="•"/>
            </a:pPr>
            <a:r>
              <a:rPr lang="en-CA" b="1" dirty="0">
                <a:solidFill>
                  <a:srgbClr val="17375E"/>
                </a:solidFill>
              </a:rPr>
              <a:t>Insertion loss: </a:t>
            </a:r>
            <a:r>
              <a:rPr lang="en-CA" dirty="0">
                <a:solidFill>
                  <a:srgbClr val="17375E"/>
                </a:solidFill>
              </a:rPr>
              <a:t>0.86 dB</a:t>
            </a:r>
          </a:p>
          <a:p>
            <a:pPr marL="285750" indent="-285750">
              <a:buFont typeface="Arial" panose="020B0604020202020204" pitchFamily="34" charset="0"/>
              <a:buChar char="•"/>
            </a:pPr>
            <a:r>
              <a:rPr lang="en-CA" b="1" dirty="0">
                <a:solidFill>
                  <a:srgbClr val="17375E"/>
                </a:solidFill>
              </a:rPr>
              <a:t>Bandwidth: </a:t>
            </a:r>
            <a:r>
              <a:rPr lang="en-CA" dirty="0">
                <a:solidFill>
                  <a:srgbClr val="17375E"/>
                </a:solidFill>
              </a:rPr>
              <a:t>up-to 33 nm</a:t>
            </a:r>
          </a:p>
          <a:p>
            <a:pPr marL="285750" indent="-285750">
              <a:buFont typeface="Arial" panose="020B0604020202020204" pitchFamily="34" charset="0"/>
              <a:buChar char="•"/>
            </a:pPr>
            <a:r>
              <a:rPr lang="en-CA" b="1" dirty="0">
                <a:solidFill>
                  <a:srgbClr val="17375E"/>
                </a:solidFill>
              </a:rPr>
              <a:t>Isolation: </a:t>
            </a:r>
            <a:r>
              <a:rPr lang="en-CA" dirty="0">
                <a:solidFill>
                  <a:srgbClr val="17375E"/>
                </a:solidFill>
              </a:rPr>
              <a:t>&gt;55 dB </a:t>
            </a:r>
            <a:r>
              <a:rPr lang="en-CA" sz="1600" dirty="0">
                <a:solidFill>
                  <a:srgbClr val="17375E"/>
                </a:solidFill>
              </a:rPr>
              <a:t>(</a:t>
            </a:r>
            <a:r>
              <a:rPr lang="en-CA" sz="1600" dirty="0" smtClean="0">
                <a:solidFill>
                  <a:srgbClr val="17375E"/>
                </a:solidFill>
              </a:rPr>
              <a:t>stacked – 3 stage)</a:t>
            </a:r>
            <a:endParaRPr lang="en-CA" dirty="0">
              <a:solidFill>
                <a:srgbClr val="17375E"/>
              </a:solidFill>
            </a:endParaRPr>
          </a:p>
        </p:txBody>
      </p:sp>
      <p:pic>
        <p:nvPicPr>
          <p:cNvPr id="2" name="Picture 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7504" y="4005064"/>
            <a:ext cx="2642842" cy="1982132"/>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024580" y="4005064"/>
            <a:ext cx="2642845" cy="1982132"/>
          </a:xfrm>
          <a:prstGeom prst="rect">
            <a:avLst/>
          </a:prstGeom>
        </p:spPr>
      </p:pic>
      <p:pic>
        <p:nvPicPr>
          <p:cNvPr id="6" name="Picture 5"/>
          <p:cNvPicPr>
            <a:picLocks noChangeAspect="1"/>
          </p:cNvPicPr>
          <p:nvPr/>
        </p:nvPicPr>
        <p:blipFill>
          <a:blip r:embed="rId5"/>
          <a:stretch>
            <a:fillRect/>
          </a:stretch>
        </p:blipFill>
        <p:spPr>
          <a:xfrm>
            <a:off x="5942649" y="3446568"/>
            <a:ext cx="3200152" cy="2610765"/>
          </a:xfrm>
          <a:prstGeom prst="rect">
            <a:avLst/>
          </a:prstGeom>
        </p:spPr>
      </p:pic>
      <p:pic>
        <p:nvPicPr>
          <p:cNvPr id="8" name="Picture 7"/>
          <p:cNvPicPr>
            <a:picLocks noChangeAspect="1"/>
          </p:cNvPicPr>
          <p:nvPr/>
        </p:nvPicPr>
        <p:blipFill>
          <a:blip r:embed="rId6"/>
          <a:stretch>
            <a:fillRect/>
          </a:stretch>
        </p:blipFill>
        <p:spPr>
          <a:xfrm>
            <a:off x="3957698" y="1700808"/>
            <a:ext cx="5150806" cy="1440162"/>
          </a:xfrm>
          <a:prstGeom prst="rect">
            <a:avLst/>
          </a:prstGeom>
        </p:spPr>
      </p:pic>
      <p:sp>
        <p:nvSpPr>
          <p:cNvPr id="5" name="TextBox 4"/>
          <p:cNvSpPr txBox="1"/>
          <p:nvPr/>
        </p:nvSpPr>
        <p:spPr>
          <a:xfrm>
            <a:off x="712094" y="3681898"/>
            <a:ext cx="4955331" cy="646331"/>
          </a:xfrm>
          <a:prstGeom prst="rect">
            <a:avLst/>
          </a:prstGeom>
          <a:noFill/>
        </p:spPr>
        <p:txBody>
          <a:bodyPr wrap="none" rtlCol="0">
            <a:spAutoFit/>
          </a:bodyPr>
          <a:lstStyle/>
          <a:p>
            <a:r>
              <a:rPr lang="en-US" dirty="0" smtClean="0"/>
              <a:t>H. Yun et al, OL 2020 - </a:t>
            </a:r>
            <a:r>
              <a:rPr lang="en-US" b="1" u="sng" dirty="0">
                <a:hlinkClick r:id="rId7"/>
              </a:rPr>
              <a:t>10.1364/OL.44.004929</a:t>
            </a:r>
            <a:endParaRPr lang="en-US" dirty="0"/>
          </a:p>
          <a:p>
            <a:endParaRPr lang="en-US" dirty="0"/>
          </a:p>
        </p:txBody>
      </p:sp>
    </p:spTree>
    <p:extLst>
      <p:ext uri="{BB962C8B-B14F-4D97-AF65-F5344CB8AC3E}">
        <p14:creationId xmlns:p14="http://schemas.microsoft.com/office/powerpoint/2010/main" val="32484392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ltLang="zh-CN" dirty="0"/>
              <a:t> M. Hammood ©2020</a:t>
            </a:r>
            <a:endParaRPr lang="en-US" altLang="zh-CN" dirty="0"/>
          </a:p>
        </p:txBody>
      </p:sp>
      <p:sp>
        <p:nvSpPr>
          <p:cNvPr id="4" name="Slide Number Placeholder 3"/>
          <p:cNvSpPr>
            <a:spLocks noGrp="1"/>
          </p:cNvSpPr>
          <p:nvPr>
            <p:ph type="sldNum" sz="quarter" idx="12"/>
          </p:nvPr>
        </p:nvSpPr>
        <p:spPr/>
        <p:txBody>
          <a:bodyPr/>
          <a:lstStyle/>
          <a:p>
            <a:fld id="{17BB8376-F12B-CB44-BE0C-DBE0A170CA7C}" type="slidenum">
              <a:rPr lang="en-US" altLang="zh-CN" smtClean="0"/>
              <a:pPr/>
              <a:t>32</a:t>
            </a:fld>
            <a:endParaRPr lang="en-US" altLang="zh-CN"/>
          </a:p>
        </p:txBody>
      </p:sp>
      <p:pic>
        <p:nvPicPr>
          <p:cNvPr id="13" name="Picture 12">
            <a:extLst>
              <a:ext uri="{FF2B5EF4-FFF2-40B4-BE49-F238E27FC236}">
                <a16:creationId xmlns:a16="http://schemas.microsoft.com/office/drawing/2014/main" id="{1ECD49ED-6C4C-451C-A170-16FA45D95659}"/>
              </a:ext>
            </a:extLst>
          </p:cNvPr>
          <p:cNvPicPr>
            <a:picLocks noChangeAspect="1"/>
          </p:cNvPicPr>
          <p:nvPr/>
        </p:nvPicPr>
        <p:blipFill>
          <a:blip r:embed="rId2"/>
          <a:stretch>
            <a:fillRect/>
          </a:stretch>
        </p:blipFill>
        <p:spPr>
          <a:xfrm>
            <a:off x="1475656" y="1268760"/>
            <a:ext cx="6192688" cy="4697312"/>
          </a:xfrm>
          <a:prstGeom prst="rect">
            <a:avLst/>
          </a:prstGeom>
        </p:spPr>
      </p:pic>
      <p:sp>
        <p:nvSpPr>
          <p:cNvPr id="5" name="Title 4"/>
          <p:cNvSpPr>
            <a:spLocks noGrp="1"/>
          </p:cNvSpPr>
          <p:nvPr>
            <p:ph type="title"/>
          </p:nvPr>
        </p:nvSpPr>
        <p:spPr/>
        <p:txBody>
          <a:bodyPr/>
          <a:lstStyle/>
          <a:p>
            <a:r>
              <a:rPr lang="en-US" smtClean="0"/>
              <a:t>Simulation flow</a:t>
            </a:r>
            <a:endParaRPr lang="en-US"/>
          </a:p>
        </p:txBody>
      </p:sp>
    </p:spTree>
    <p:extLst>
      <p:ext uri="{BB962C8B-B14F-4D97-AF65-F5344CB8AC3E}">
        <p14:creationId xmlns:p14="http://schemas.microsoft.com/office/powerpoint/2010/main" val="3440845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381A0-6AB6-44BA-9694-76485CB5AB61}"/>
              </a:ext>
            </a:extLst>
          </p:cNvPr>
          <p:cNvSpPr>
            <a:spLocks noGrp="1"/>
          </p:cNvSpPr>
          <p:nvPr>
            <p:ph type="title"/>
          </p:nvPr>
        </p:nvSpPr>
        <p:spPr>
          <a:xfrm>
            <a:off x="457200" y="274638"/>
            <a:ext cx="8229600" cy="1143000"/>
          </a:xfrm>
        </p:spPr>
        <p:txBody>
          <a:bodyPr/>
          <a:lstStyle/>
          <a:p>
            <a:r>
              <a:rPr lang="en-CA" dirty="0"/>
              <a:t>Acknowledgements</a:t>
            </a:r>
          </a:p>
        </p:txBody>
      </p:sp>
      <p:sp>
        <p:nvSpPr>
          <p:cNvPr id="4" name="Slide Number Placeholder 3">
            <a:extLst>
              <a:ext uri="{FF2B5EF4-FFF2-40B4-BE49-F238E27FC236}">
                <a16:creationId xmlns:a16="http://schemas.microsoft.com/office/drawing/2014/main" id="{D4F6057E-820F-4E8B-8DEB-3A6F12DCA10E}"/>
              </a:ext>
            </a:extLst>
          </p:cNvPr>
          <p:cNvSpPr>
            <a:spLocks noGrp="1"/>
          </p:cNvSpPr>
          <p:nvPr>
            <p:ph type="sldNum" sz="quarter" idx="12"/>
          </p:nvPr>
        </p:nvSpPr>
        <p:spPr>
          <a:xfrm>
            <a:off x="7010400" y="6501501"/>
            <a:ext cx="2133600" cy="365125"/>
          </a:xfrm>
        </p:spPr>
        <p:txBody>
          <a:bodyPr/>
          <a:lstStyle/>
          <a:p>
            <a:fld id="{17BB8376-F12B-CB44-BE0C-DBE0A170CA7C}" type="slidenum">
              <a:rPr lang="en-US" altLang="zh-CN" smtClean="0"/>
              <a:pPr/>
              <a:t>33</a:t>
            </a:fld>
            <a:endParaRPr lang="en-US" altLang="zh-CN"/>
          </a:p>
        </p:txBody>
      </p:sp>
      <p:sp>
        <p:nvSpPr>
          <p:cNvPr id="5" name="Footer Placeholder 2">
            <a:extLst>
              <a:ext uri="{FF2B5EF4-FFF2-40B4-BE49-F238E27FC236}">
                <a16:creationId xmlns:a16="http://schemas.microsoft.com/office/drawing/2014/main" id="{13C00AE6-A220-4FB9-A36F-DE05AA4AEF4B}"/>
              </a:ext>
            </a:extLst>
          </p:cNvPr>
          <p:cNvSpPr>
            <a:spLocks noGrp="1"/>
          </p:cNvSpPr>
          <p:nvPr>
            <p:ph type="ftr" sz="quarter" idx="11"/>
          </p:nvPr>
        </p:nvSpPr>
        <p:spPr>
          <a:xfrm>
            <a:off x="6248400" y="0"/>
            <a:ext cx="2895600" cy="365125"/>
          </a:xfrm>
        </p:spPr>
        <p:txBody>
          <a:bodyPr/>
          <a:lstStyle/>
          <a:p>
            <a:r>
              <a:rPr lang="en-US" altLang="zh-CN" dirty="0"/>
              <a:t> M. Hammood ©</a:t>
            </a:r>
            <a:r>
              <a:rPr lang="en-US" altLang="zh-CN" dirty="0" smtClean="0"/>
              <a:t>2020</a:t>
            </a:r>
            <a:endParaRPr lang="en-US" altLang="zh-CN" dirty="0"/>
          </a:p>
        </p:txBody>
      </p:sp>
      <p:sp>
        <p:nvSpPr>
          <p:cNvPr id="6" name="TextBox 5">
            <a:extLst>
              <a:ext uri="{FF2B5EF4-FFF2-40B4-BE49-F238E27FC236}">
                <a16:creationId xmlns:a16="http://schemas.microsoft.com/office/drawing/2014/main" id="{C2575F5E-D11B-4220-BC8B-F90444E681B8}"/>
              </a:ext>
            </a:extLst>
          </p:cNvPr>
          <p:cNvSpPr txBox="1"/>
          <p:nvPr/>
        </p:nvSpPr>
        <p:spPr>
          <a:xfrm>
            <a:off x="107504" y="1197333"/>
            <a:ext cx="8579296" cy="2031325"/>
          </a:xfrm>
          <a:prstGeom prst="rect">
            <a:avLst/>
          </a:prstGeom>
          <a:noFill/>
        </p:spPr>
        <p:txBody>
          <a:bodyPr wrap="square" rtlCol="0">
            <a:spAutoFit/>
          </a:bodyPr>
          <a:lstStyle/>
          <a:p>
            <a:pPr marL="285750" indent="-285750">
              <a:buFont typeface="Arial" panose="020B0604020202020204" pitchFamily="34" charset="0"/>
              <a:buChar char="•"/>
            </a:pPr>
            <a:r>
              <a:rPr lang="en-CA" b="1" dirty="0" err="1">
                <a:solidFill>
                  <a:srgbClr val="17375E"/>
                </a:solidFill>
              </a:rPr>
              <a:t>Keysight</a:t>
            </a:r>
            <a:r>
              <a:rPr lang="en-CA" b="1" dirty="0">
                <a:solidFill>
                  <a:srgbClr val="17375E"/>
                </a:solidFill>
              </a:rPr>
              <a:t> Technologies </a:t>
            </a:r>
            <a:r>
              <a:rPr lang="en-CA" dirty="0">
                <a:solidFill>
                  <a:srgbClr val="17375E"/>
                </a:solidFill>
              </a:rPr>
              <a:t>for their financial support of my projects.</a:t>
            </a:r>
          </a:p>
          <a:p>
            <a:pPr marL="285750" indent="-285750">
              <a:buFont typeface="Arial" panose="020B0604020202020204" pitchFamily="34" charset="0"/>
              <a:buChar char="•"/>
            </a:pPr>
            <a:r>
              <a:rPr lang="en-CA" dirty="0">
                <a:solidFill>
                  <a:srgbClr val="17375E"/>
                </a:solidFill>
              </a:rPr>
              <a:t>The Natural Sciences and Engineering Research Council (</a:t>
            </a:r>
            <a:r>
              <a:rPr lang="en-CA" b="1" dirty="0">
                <a:solidFill>
                  <a:srgbClr val="17375E"/>
                </a:solidFill>
              </a:rPr>
              <a:t>NSERC</a:t>
            </a:r>
            <a:r>
              <a:rPr lang="en-CA" dirty="0">
                <a:solidFill>
                  <a:srgbClr val="17375E"/>
                </a:solidFill>
              </a:rPr>
              <a:t>) of Canada</a:t>
            </a:r>
          </a:p>
          <a:p>
            <a:pPr marL="285750" indent="-285750">
              <a:buFont typeface="Arial" panose="020B0604020202020204" pitchFamily="34" charset="0"/>
              <a:buChar char="•"/>
            </a:pPr>
            <a:r>
              <a:rPr lang="en-CA" dirty="0">
                <a:solidFill>
                  <a:srgbClr val="17375E"/>
                </a:solidFill>
              </a:rPr>
              <a:t>EBeam Fabrication was done at </a:t>
            </a:r>
            <a:r>
              <a:rPr lang="en-CA" b="1" dirty="0">
                <a:solidFill>
                  <a:srgbClr val="17375E"/>
                </a:solidFill>
              </a:rPr>
              <a:t>Applied Nanotools </a:t>
            </a:r>
            <a:r>
              <a:rPr lang="en-CA" dirty="0">
                <a:solidFill>
                  <a:srgbClr val="17375E"/>
                </a:solidFill>
              </a:rPr>
              <a:t>and the </a:t>
            </a:r>
            <a:r>
              <a:rPr lang="en-CA" b="1" dirty="0">
                <a:solidFill>
                  <a:srgbClr val="17375E"/>
                </a:solidFill>
              </a:rPr>
              <a:t>University of Washington </a:t>
            </a:r>
            <a:r>
              <a:rPr lang="en-CA" dirty="0">
                <a:solidFill>
                  <a:srgbClr val="17375E"/>
                </a:solidFill>
              </a:rPr>
              <a:t>Microfabrication/Nanotechnology User Facility, a member of the NSF National Nanotechnology Infrastructure Network (</a:t>
            </a:r>
            <a:r>
              <a:rPr lang="en-CA" b="1" dirty="0">
                <a:solidFill>
                  <a:srgbClr val="17375E"/>
                </a:solidFill>
              </a:rPr>
              <a:t>NNIN</a:t>
            </a:r>
            <a:r>
              <a:rPr lang="en-CA" dirty="0">
                <a:solidFill>
                  <a:srgbClr val="17375E"/>
                </a:solidFill>
              </a:rPr>
              <a:t>).</a:t>
            </a:r>
          </a:p>
          <a:p>
            <a:pPr marL="285750" indent="-285750">
              <a:buFont typeface="Arial" panose="020B0604020202020204" pitchFamily="34" charset="0"/>
              <a:buChar char="•"/>
            </a:pPr>
            <a:r>
              <a:rPr lang="en-CA" dirty="0">
                <a:solidFill>
                  <a:srgbClr val="17375E"/>
                </a:solidFill>
              </a:rPr>
              <a:t>Optical lithography was done at the Institute of Microelectronics (</a:t>
            </a:r>
            <a:r>
              <a:rPr lang="en-CA" b="1" dirty="0">
                <a:solidFill>
                  <a:srgbClr val="17375E"/>
                </a:solidFill>
              </a:rPr>
              <a:t>IME</a:t>
            </a:r>
            <a:r>
              <a:rPr lang="en-CA" dirty="0">
                <a:solidFill>
                  <a:srgbClr val="17375E"/>
                </a:solidFill>
              </a:rPr>
              <a:t>)/ Advanced Micro Foundry (</a:t>
            </a:r>
            <a:r>
              <a:rPr lang="en-CA" b="1" dirty="0">
                <a:solidFill>
                  <a:srgbClr val="17375E"/>
                </a:solidFill>
              </a:rPr>
              <a:t>AMF</a:t>
            </a:r>
            <a:r>
              <a:rPr lang="en-CA" dirty="0">
                <a:solidFill>
                  <a:srgbClr val="17375E"/>
                </a:solidFill>
              </a:rPr>
              <a:t>) at Singapore through </a:t>
            </a:r>
            <a:r>
              <a:rPr lang="en-CA" b="1">
                <a:solidFill>
                  <a:srgbClr val="17375E"/>
                </a:solidFill>
              </a:rPr>
              <a:t>Keysight Technologies</a:t>
            </a:r>
            <a:r>
              <a:rPr lang="en-CA">
                <a:solidFill>
                  <a:srgbClr val="17375E"/>
                </a:solidFill>
              </a:rPr>
              <a:t>.</a:t>
            </a:r>
            <a:endParaRPr lang="en-CA" dirty="0">
              <a:solidFill>
                <a:srgbClr val="17375E"/>
              </a:solidFill>
            </a:endParaRPr>
          </a:p>
        </p:txBody>
      </p:sp>
      <p:grpSp>
        <p:nvGrpSpPr>
          <p:cNvPr id="3" name="Group 2">
            <a:extLst>
              <a:ext uri="{FF2B5EF4-FFF2-40B4-BE49-F238E27FC236}">
                <a16:creationId xmlns:a16="http://schemas.microsoft.com/office/drawing/2014/main" id="{867F6FD4-5264-48EE-8C31-D23E0F79E298}"/>
              </a:ext>
            </a:extLst>
          </p:cNvPr>
          <p:cNvGrpSpPr/>
          <p:nvPr/>
        </p:nvGrpSpPr>
        <p:grpSpPr>
          <a:xfrm>
            <a:off x="2586078" y="4423110"/>
            <a:ext cx="3128334" cy="1499167"/>
            <a:chOff x="2625070" y="4380159"/>
            <a:chExt cx="3128334" cy="1499167"/>
          </a:xfrm>
        </p:grpSpPr>
        <p:pic>
          <p:nvPicPr>
            <p:cNvPr id="2054" name="Picture 6" descr="Image result for nserc">
              <a:extLst>
                <a:ext uri="{FF2B5EF4-FFF2-40B4-BE49-F238E27FC236}">
                  <a16:creationId xmlns:a16="http://schemas.microsoft.com/office/drawing/2014/main" id="{DA86885B-1EEA-431E-B4F6-D25E72355BB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25070" y="4380159"/>
              <a:ext cx="2989754" cy="12805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28F3DA7-F1F2-40C8-8897-0B6D572FABE0}"/>
                </a:ext>
              </a:extLst>
            </p:cNvPr>
            <p:cNvSpPr txBox="1"/>
            <p:nvPr/>
          </p:nvSpPr>
          <p:spPr>
            <a:xfrm>
              <a:off x="3853525" y="5356106"/>
              <a:ext cx="1899879" cy="523220"/>
            </a:xfrm>
            <a:prstGeom prst="rect">
              <a:avLst/>
            </a:prstGeom>
            <a:noFill/>
          </p:spPr>
          <p:txBody>
            <a:bodyPr wrap="none" rtlCol="0">
              <a:spAutoFit/>
            </a:bodyPr>
            <a:lstStyle/>
            <a:p>
              <a:r>
                <a:rPr lang="en-CA" sz="2800" b="1" i="1" dirty="0" err="1"/>
                <a:t>SiEPIC</a:t>
              </a:r>
              <a:r>
                <a:rPr lang="en-CA" sz="2800" i="1" dirty="0" err="1"/>
                <a:t>fab</a:t>
              </a:r>
              <a:endParaRPr lang="en-CA" sz="2800" i="1" dirty="0"/>
            </a:p>
          </p:txBody>
        </p:sp>
      </p:grpSp>
      <p:pic>
        <p:nvPicPr>
          <p:cNvPr id="2056" name="Picture 8" descr="Image result for national nanotechnology infrastructure network">
            <a:extLst>
              <a:ext uri="{FF2B5EF4-FFF2-40B4-BE49-F238E27FC236}">
                <a16:creationId xmlns:a16="http://schemas.microsoft.com/office/drawing/2014/main" id="{9288BC2A-0B3F-4490-B295-4CB25C0F9DD0}"/>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384075" y="4651866"/>
            <a:ext cx="1452048" cy="10517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2D8DFCA-CDCE-48E0-8CDD-22DA368A45F1}"/>
              </a:ext>
            </a:extLst>
          </p:cNvPr>
          <p:cNvPicPr>
            <a:picLocks noChangeAspect="1"/>
          </p:cNvPicPr>
          <p:nvPr/>
        </p:nvPicPr>
        <p:blipFill>
          <a:blip r:embed="rId5"/>
          <a:stretch>
            <a:fillRect/>
          </a:stretch>
        </p:blipFill>
        <p:spPr>
          <a:xfrm>
            <a:off x="2123728" y="3292207"/>
            <a:ext cx="4424298" cy="1004916"/>
          </a:xfrm>
          <a:prstGeom prst="rect">
            <a:avLst/>
          </a:prstGeom>
        </p:spPr>
      </p:pic>
      <p:pic>
        <p:nvPicPr>
          <p:cNvPr id="1026" name="Picture 2" descr="Image result for canadian microsystems corporation">
            <a:extLst>
              <a:ext uri="{FF2B5EF4-FFF2-40B4-BE49-F238E27FC236}">
                <a16:creationId xmlns:a16="http://schemas.microsoft.com/office/drawing/2014/main" id="{AD73E7BB-B9CF-4FD6-AD43-F75AF12FDF67}"/>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295528" y="3165953"/>
            <a:ext cx="1696755" cy="11311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me singapore">
            <a:extLst>
              <a:ext uri="{FF2B5EF4-FFF2-40B4-BE49-F238E27FC236}">
                <a16:creationId xmlns:a16="http://schemas.microsoft.com/office/drawing/2014/main" id="{3AA3ABE5-7C2D-4C0E-8CFF-1A4214F723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4712" y="4981904"/>
            <a:ext cx="1415136" cy="10755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pplied nanotools">
            <a:extLst>
              <a:ext uri="{FF2B5EF4-FFF2-40B4-BE49-F238E27FC236}">
                <a16:creationId xmlns:a16="http://schemas.microsoft.com/office/drawing/2014/main" id="{7314C622-4750-451C-9ED0-DC1ABF5E5516}"/>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6810583" y="3459955"/>
            <a:ext cx="2264028" cy="7212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dvanced Micro Foundry">
            <a:extLst>
              <a:ext uri="{FF2B5EF4-FFF2-40B4-BE49-F238E27FC236}">
                <a16:creationId xmlns:a16="http://schemas.microsoft.com/office/drawing/2014/main" id="{44F19A8D-B8CA-44A4-97C2-17F0B10406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543" y="4895001"/>
            <a:ext cx="1567012" cy="1008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872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Transfer-Matrix Method</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4</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9" name="TextBox 8">
            <a:extLst>
              <a:ext uri="{FF2B5EF4-FFF2-40B4-BE49-F238E27FC236}">
                <a16:creationId xmlns:a16="http://schemas.microsoft.com/office/drawing/2014/main" id="{9AC1B49E-B2DD-4EBF-8C05-7CEEC47B1267}"/>
              </a:ext>
            </a:extLst>
          </p:cNvPr>
          <p:cNvSpPr txBox="1"/>
          <p:nvPr/>
        </p:nvSpPr>
        <p:spPr>
          <a:xfrm>
            <a:off x="107504" y="1250160"/>
            <a:ext cx="9036496" cy="4524315"/>
          </a:xfrm>
          <a:prstGeom prst="rect">
            <a:avLst/>
          </a:prstGeom>
          <a:noFill/>
        </p:spPr>
        <p:txBody>
          <a:bodyPr wrap="square" rtlCol="0">
            <a:spAutoFit/>
          </a:bodyPr>
          <a:lstStyle/>
          <a:p>
            <a:pPr marL="285750" indent="-285750">
              <a:buFont typeface="Arial" panose="020B0604020202020204" pitchFamily="34" charset="0"/>
              <a:buChar char="•"/>
            </a:pPr>
            <a:r>
              <a:rPr lang="en-CA" b="1" dirty="0">
                <a:solidFill>
                  <a:srgbClr val="17375E"/>
                </a:solidFill>
              </a:rPr>
              <a:t>Periodically perturbed waveguides</a:t>
            </a:r>
          </a:p>
          <a:p>
            <a:pPr marL="742950" lvl="1" indent="-285750">
              <a:buFont typeface="Arial" panose="020B0604020202020204" pitchFamily="34" charset="0"/>
              <a:buChar char="•"/>
            </a:pPr>
            <a:r>
              <a:rPr lang="en-CA" dirty="0">
                <a:solidFill>
                  <a:srgbClr val="17375E"/>
                </a:solidFill>
              </a:rPr>
              <a:t>Side-wall modulation (rib or strip</a:t>
            </a:r>
            <a:r>
              <a:rPr lang="en-CA" b="1" dirty="0">
                <a:solidFill>
                  <a:srgbClr val="17375E"/>
                </a:solidFill>
              </a:rPr>
              <a:t> </a:t>
            </a:r>
            <a:r>
              <a:rPr lang="en-CA" dirty="0">
                <a:solidFill>
                  <a:srgbClr val="17375E"/>
                </a:solidFill>
              </a:rPr>
              <a:t>waveguides)</a:t>
            </a:r>
          </a:p>
          <a:p>
            <a:pPr marL="742950" lvl="1" indent="-285750">
              <a:buFont typeface="Arial" panose="020B0604020202020204" pitchFamily="34" charset="0"/>
              <a:buChar char="•"/>
            </a:pPr>
            <a:r>
              <a:rPr lang="en-CA" dirty="0">
                <a:solidFill>
                  <a:srgbClr val="17375E"/>
                </a:solidFill>
              </a:rPr>
              <a:t>Cladding modulation</a:t>
            </a:r>
          </a:p>
          <a:p>
            <a:pPr marL="742950" lvl="1" indent="-285750">
              <a:buFont typeface="Arial" panose="020B0604020202020204" pitchFamily="34" charset="0"/>
              <a:buChar char="•"/>
            </a:pPr>
            <a:r>
              <a:rPr lang="en-CA" dirty="0">
                <a:solidFill>
                  <a:srgbClr val="17375E"/>
                </a:solidFill>
              </a:rPr>
              <a:t>Vertical modulation</a:t>
            </a:r>
          </a:p>
          <a:p>
            <a:pPr marL="742950" lvl="1" indent="-285750">
              <a:buFont typeface="Arial" panose="020B0604020202020204" pitchFamily="34" charset="0"/>
              <a:buChar char="•"/>
            </a:pPr>
            <a:endParaRPr lang="en-CA" dirty="0">
              <a:solidFill>
                <a:srgbClr val="17375E"/>
              </a:solidFill>
            </a:endParaRPr>
          </a:p>
          <a:p>
            <a:pPr marL="285750" indent="-285750">
              <a:buFont typeface="Arial" panose="020B0604020202020204" pitchFamily="34" charset="0"/>
              <a:buChar char="•"/>
            </a:pPr>
            <a:r>
              <a:rPr lang="en-CA" dirty="0">
                <a:solidFill>
                  <a:srgbClr val="17375E"/>
                </a:solidFill>
              </a:rPr>
              <a:t>Applications:</a:t>
            </a:r>
          </a:p>
          <a:p>
            <a:pPr marL="742950" lvl="1" indent="-285750">
              <a:buFont typeface="Arial" panose="020B0604020202020204" pitchFamily="34" charset="0"/>
              <a:buChar char="•"/>
            </a:pPr>
            <a:r>
              <a:rPr lang="en-CA" dirty="0">
                <a:solidFill>
                  <a:srgbClr val="17375E"/>
                </a:solidFill>
              </a:rPr>
              <a:t>Dispersion compensation</a:t>
            </a:r>
          </a:p>
          <a:p>
            <a:pPr marL="742950" lvl="1" indent="-285750">
              <a:buFont typeface="Arial" panose="020B0604020202020204" pitchFamily="34" charset="0"/>
              <a:buChar char="•"/>
            </a:pPr>
            <a:r>
              <a:rPr lang="en-CA" dirty="0">
                <a:solidFill>
                  <a:srgbClr val="17375E"/>
                </a:solidFill>
              </a:rPr>
              <a:t>Narrow-band filters</a:t>
            </a:r>
          </a:p>
          <a:p>
            <a:pPr marL="742950" lvl="1" indent="-285750">
              <a:buFont typeface="Arial" panose="020B0604020202020204" pitchFamily="34" charset="0"/>
              <a:buChar char="•"/>
            </a:pPr>
            <a:r>
              <a:rPr lang="en-CA" dirty="0">
                <a:solidFill>
                  <a:srgbClr val="17375E"/>
                </a:solidFill>
              </a:rPr>
              <a:t>Wide-band </a:t>
            </a:r>
            <a:r>
              <a:rPr lang="en-CA" dirty="0" smtClean="0">
                <a:solidFill>
                  <a:srgbClr val="17375E"/>
                </a:solidFill>
              </a:rPr>
              <a:t>filters</a:t>
            </a:r>
          </a:p>
          <a:p>
            <a:pPr marL="742950" lvl="1" indent="-285750">
              <a:buFont typeface="Arial" panose="020B0604020202020204" pitchFamily="34" charset="0"/>
              <a:buChar char="•"/>
            </a:pPr>
            <a:endParaRPr lang="en-CA" b="1" dirty="0">
              <a:solidFill>
                <a:srgbClr val="17375E"/>
              </a:solidFill>
            </a:endParaRPr>
          </a:p>
          <a:p>
            <a:pPr marL="285750" indent="-285750">
              <a:buFont typeface="Arial" panose="020B0604020202020204" pitchFamily="34" charset="0"/>
              <a:buChar char="•"/>
            </a:pPr>
            <a:r>
              <a:rPr lang="en-CA" dirty="0">
                <a:solidFill>
                  <a:srgbClr val="17375E"/>
                </a:solidFill>
              </a:rPr>
              <a:t>Filtered wavelengths are </a:t>
            </a:r>
            <a:endParaRPr lang="en-CA" dirty="0" smtClean="0">
              <a:solidFill>
                <a:srgbClr val="17375E"/>
              </a:solidFill>
            </a:endParaRPr>
          </a:p>
          <a:p>
            <a:r>
              <a:rPr lang="en-CA" dirty="0" smtClean="0">
                <a:solidFill>
                  <a:srgbClr val="17375E"/>
                </a:solidFill>
              </a:rPr>
              <a:t>reflected </a:t>
            </a:r>
            <a:r>
              <a:rPr lang="en-CA" dirty="0">
                <a:solidFill>
                  <a:srgbClr val="17375E"/>
                </a:solidFill>
              </a:rPr>
              <a:t>back to the input port.</a:t>
            </a:r>
          </a:p>
          <a:p>
            <a:pPr marL="742950" lvl="1" indent="-285750">
              <a:buFont typeface="Arial" panose="020B0604020202020204" pitchFamily="34" charset="0"/>
              <a:buChar char="•"/>
            </a:pPr>
            <a:r>
              <a:rPr lang="en-CA" b="1" dirty="0">
                <a:solidFill>
                  <a:srgbClr val="17375E"/>
                </a:solidFill>
              </a:rPr>
              <a:t>A circulator/isolator is </a:t>
            </a:r>
            <a:endParaRPr lang="en-CA" b="1" dirty="0" smtClean="0">
              <a:solidFill>
                <a:srgbClr val="17375E"/>
              </a:solidFill>
            </a:endParaRPr>
          </a:p>
          <a:p>
            <a:pPr lvl="1"/>
            <a:r>
              <a:rPr lang="en-CA" b="1" dirty="0" smtClean="0">
                <a:solidFill>
                  <a:srgbClr val="17375E"/>
                </a:solidFill>
              </a:rPr>
              <a:t>needed!</a:t>
            </a:r>
          </a:p>
          <a:p>
            <a:pPr marL="285750" indent="-285750">
              <a:buFont typeface="Arial" panose="020B0604020202020204" pitchFamily="34" charset="0"/>
              <a:buChar char="•"/>
            </a:pPr>
            <a:endParaRPr lang="en-CA" b="1" dirty="0">
              <a:solidFill>
                <a:srgbClr val="17375E"/>
              </a:solidFill>
            </a:endParaRPr>
          </a:p>
          <a:p>
            <a:pPr marL="285750" indent="-285750">
              <a:buFont typeface="Arial" panose="020B0604020202020204" pitchFamily="34" charset="0"/>
              <a:buChar char="•"/>
            </a:pPr>
            <a:endParaRPr lang="en-CA" b="1" dirty="0">
              <a:solidFill>
                <a:srgbClr val="17375E"/>
              </a:solidFill>
            </a:endParaRPr>
          </a:p>
        </p:txBody>
      </p:sp>
      <p:pic>
        <p:nvPicPr>
          <p:cNvPr id="10" name="Picture 9">
            <a:extLst>
              <a:ext uri="{FF2B5EF4-FFF2-40B4-BE49-F238E27FC236}">
                <a16:creationId xmlns:a16="http://schemas.microsoft.com/office/drawing/2014/main" id="{C73355EA-D8BA-484B-8D8C-E0E86A6EFD47}"/>
              </a:ext>
            </a:extLst>
          </p:cNvPr>
          <p:cNvPicPr>
            <a:picLocks noChangeAspect="1"/>
          </p:cNvPicPr>
          <p:nvPr/>
        </p:nvPicPr>
        <p:blipFill>
          <a:blip r:embed="rId3"/>
          <a:stretch>
            <a:fillRect/>
          </a:stretch>
        </p:blipFill>
        <p:spPr>
          <a:xfrm rot="16200000">
            <a:off x="6535342" y="2905790"/>
            <a:ext cx="1235726" cy="1311878"/>
          </a:xfrm>
          <a:prstGeom prst="rect">
            <a:avLst/>
          </a:prstGeom>
        </p:spPr>
      </p:pic>
      <p:pic>
        <p:nvPicPr>
          <p:cNvPr id="11" name="Picture 10">
            <a:extLst>
              <a:ext uri="{FF2B5EF4-FFF2-40B4-BE49-F238E27FC236}">
                <a16:creationId xmlns:a16="http://schemas.microsoft.com/office/drawing/2014/main" id="{3D51C9D1-2DCB-43EE-90D3-8D8C183DCADC}"/>
              </a:ext>
            </a:extLst>
          </p:cNvPr>
          <p:cNvPicPr>
            <a:picLocks noChangeAspect="1"/>
          </p:cNvPicPr>
          <p:nvPr/>
        </p:nvPicPr>
        <p:blipFill>
          <a:blip r:embed="rId4"/>
          <a:stretch>
            <a:fillRect/>
          </a:stretch>
        </p:blipFill>
        <p:spPr>
          <a:xfrm>
            <a:off x="6475472" y="4179592"/>
            <a:ext cx="2664296" cy="1248252"/>
          </a:xfrm>
          <a:prstGeom prst="rect">
            <a:avLst/>
          </a:prstGeom>
        </p:spPr>
      </p:pic>
      <p:pic>
        <p:nvPicPr>
          <p:cNvPr id="12" name="Picture 11">
            <a:extLst>
              <a:ext uri="{FF2B5EF4-FFF2-40B4-BE49-F238E27FC236}">
                <a16:creationId xmlns:a16="http://schemas.microsoft.com/office/drawing/2014/main" id="{B3F88D6A-7D38-434D-A8B7-B581839CAB5A}"/>
              </a:ext>
            </a:extLst>
          </p:cNvPr>
          <p:cNvPicPr>
            <a:picLocks noChangeAspect="1"/>
          </p:cNvPicPr>
          <p:nvPr/>
        </p:nvPicPr>
        <p:blipFill>
          <a:blip r:embed="rId5"/>
          <a:stretch>
            <a:fillRect/>
          </a:stretch>
        </p:blipFill>
        <p:spPr>
          <a:xfrm rot="16200000">
            <a:off x="7851576" y="2891400"/>
            <a:ext cx="1235726" cy="1340658"/>
          </a:xfrm>
          <a:prstGeom prst="rect">
            <a:avLst/>
          </a:prstGeom>
        </p:spPr>
      </p:pic>
      <p:pic>
        <p:nvPicPr>
          <p:cNvPr id="13" name="Picture 12">
            <a:extLst>
              <a:ext uri="{FF2B5EF4-FFF2-40B4-BE49-F238E27FC236}">
                <a16:creationId xmlns:a16="http://schemas.microsoft.com/office/drawing/2014/main" id="{900914E6-DAEC-4C83-B2ED-F83F70D284DF}"/>
              </a:ext>
            </a:extLst>
          </p:cNvPr>
          <p:cNvPicPr>
            <a:picLocks noChangeAspect="1"/>
          </p:cNvPicPr>
          <p:nvPr/>
        </p:nvPicPr>
        <p:blipFill>
          <a:blip r:embed="rId6"/>
          <a:stretch>
            <a:fillRect/>
          </a:stretch>
        </p:blipFill>
        <p:spPr>
          <a:xfrm>
            <a:off x="5731822" y="1362475"/>
            <a:ext cx="3413274" cy="1310488"/>
          </a:xfrm>
          <a:prstGeom prst="rect">
            <a:avLst/>
          </a:prstGeom>
        </p:spPr>
      </p:pic>
      <p:grpSp>
        <p:nvGrpSpPr>
          <p:cNvPr id="7" name="Group 6"/>
          <p:cNvGrpSpPr/>
          <p:nvPr/>
        </p:nvGrpSpPr>
        <p:grpSpPr>
          <a:xfrm>
            <a:off x="3851920" y="2672963"/>
            <a:ext cx="2445930" cy="3248564"/>
            <a:chOff x="3593572" y="2204864"/>
            <a:chExt cx="2879664" cy="3824628"/>
          </a:xfrm>
        </p:grpSpPr>
        <p:pic>
          <p:nvPicPr>
            <p:cNvPr id="14" name="Picture 13"/>
            <p:cNvPicPr>
              <a:picLocks noChangeAspect="1"/>
            </p:cNvPicPr>
            <p:nvPr/>
          </p:nvPicPr>
          <p:blipFill>
            <a:blip r:embed="rId7"/>
            <a:stretch>
              <a:fillRect/>
            </a:stretch>
          </p:blipFill>
          <p:spPr>
            <a:xfrm>
              <a:off x="3593572" y="2204864"/>
              <a:ext cx="2736305" cy="1880412"/>
            </a:xfrm>
            <a:prstGeom prst="rect">
              <a:avLst/>
            </a:prstGeom>
          </p:spPr>
        </p:pic>
        <p:pic>
          <p:nvPicPr>
            <p:cNvPr id="15" name="Picture 14"/>
            <p:cNvPicPr>
              <a:picLocks noChangeAspect="1"/>
            </p:cNvPicPr>
            <p:nvPr/>
          </p:nvPicPr>
          <p:blipFill>
            <a:blip r:embed="rId8"/>
            <a:stretch>
              <a:fillRect/>
            </a:stretch>
          </p:blipFill>
          <p:spPr>
            <a:xfrm>
              <a:off x="3593573" y="4157284"/>
              <a:ext cx="2879663" cy="1872208"/>
            </a:xfrm>
            <a:prstGeom prst="rect">
              <a:avLst/>
            </a:prstGeom>
          </p:spPr>
        </p:pic>
      </p:grpSp>
    </p:spTree>
    <p:extLst>
      <p:ext uri="{BB962C8B-B14F-4D97-AF65-F5344CB8AC3E}">
        <p14:creationId xmlns:p14="http://schemas.microsoft.com/office/powerpoint/2010/main" val="1146724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Transfer-Matrix Method</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5</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4770537"/>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Available:</a:t>
            </a:r>
            <a:r>
              <a:rPr lang="en-US" sz="1600" dirty="0">
                <a:solidFill>
                  <a:srgbClr val="17375E"/>
                </a:solidFill>
              </a:rPr>
              <a:t> </a:t>
            </a:r>
            <a:r>
              <a:rPr lang="en-US" sz="1600" dirty="0">
                <a:hlinkClick r:id="rId3"/>
              </a:rPr>
              <a:t>https://github.com/mustafacc/SiEPIC_Photonics_Package/blob/master/SiEPIC_Photonics_Package/solvers_simulators/bragg_tmm/bragg_tmm.py</a:t>
            </a:r>
            <a:endParaRPr lang="en-US" sz="1600" dirty="0"/>
          </a:p>
          <a:p>
            <a:pPr marL="742950" lvl="1"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dirty="0">
                <a:solidFill>
                  <a:srgbClr val="17375E"/>
                </a:solidFill>
              </a:rPr>
              <a:t>Handy tool to quickly model phase-shifted Bragg gratings</a:t>
            </a:r>
          </a:p>
          <a:p>
            <a:pPr marL="742950" lvl="1"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Inputs:</a:t>
            </a:r>
          </a:p>
          <a:p>
            <a:pPr marL="1200150" lvl="2" indent="-285750">
              <a:buFont typeface="Arial" panose="020B0604020202020204" pitchFamily="34" charset="0"/>
              <a:buChar char="•"/>
            </a:pPr>
            <a:r>
              <a:rPr lang="en-US" sz="1600" dirty="0">
                <a:solidFill>
                  <a:srgbClr val="17375E"/>
                </a:solidFill>
              </a:rPr>
              <a:t>Waveguides compact models (effective indices fits, n(</a:t>
            </a:r>
            <a:r>
              <a:rPr lang="el-GR" sz="1600" dirty="0">
                <a:solidFill>
                  <a:srgbClr val="17375E"/>
                </a:solidFill>
              </a:rPr>
              <a:t>λ</a:t>
            </a:r>
            <a:r>
              <a:rPr lang="en-US" sz="1600" dirty="0">
                <a:solidFill>
                  <a:srgbClr val="17375E"/>
                </a:solidFill>
              </a:rPr>
              <a:t>) )</a:t>
            </a:r>
          </a:p>
          <a:p>
            <a:pPr marL="1200150" lvl="2" indent="-285750">
              <a:buFont typeface="Arial" panose="020B0604020202020204" pitchFamily="34" charset="0"/>
              <a:buChar char="•"/>
            </a:pPr>
            <a:r>
              <a:rPr lang="en-US" sz="1600" dirty="0">
                <a:solidFill>
                  <a:srgbClr val="17375E"/>
                </a:solidFill>
              </a:rPr>
              <a:t>Period</a:t>
            </a:r>
          </a:p>
          <a:p>
            <a:pPr marL="1200150" lvl="2" indent="-285750">
              <a:buFont typeface="Arial" panose="020B0604020202020204" pitchFamily="34" charset="0"/>
              <a:buChar char="•"/>
            </a:pPr>
            <a:r>
              <a:rPr lang="en-US" sz="1600" dirty="0">
                <a:solidFill>
                  <a:srgbClr val="17375E"/>
                </a:solidFill>
              </a:rPr>
              <a:t>Number of corrugations</a:t>
            </a:r>
          </a:p>
          <a:p>
            <a:pPr marL="1200150" lvl="2" indent="-285750">
              <a:buFont typeface="Arial" panose="020B0604020202020204" pitchFamily="34" charset="0"/>
              <a:buChar char="•"/>
            </a:pPr>
            <a:r>
              <a:rPr lang="en-US" sz="1600" dirty="0">
                <a:solidFill>
                  <a:srgbClr val="17375E"/>
                </a:solidFill>
              </a:rPr>
              <a:t>Perturbation size</a:t>
            </a: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Advantages:</a:t>
            </a:r>
          </a:p>
          <a:p>
            <a:pPr marL="1200150" lvl="2" indent="-285750">
              <a:buFont typeface="Arial" panose="020B0604020202020204" pitchFamily="34" charset="0"/>
              <a:buChar char="•"/>
            </a:pPr>
            <a:r>
              <a:rPr lang="en-US" sz="1600" dirty="0">
                <a:solidFill>
                  <a:srgbClr val="17375E"/>
                </a:solidFill>
              </a:rPr>
              <a:t>Quick and simple</a:t>
            </a:r>
          </a:p>
          <a:p>
            <a:pPr marL="1200150" lvl="2" indent="-285750">
              <a:buFont typeface="Arial" panose="020B0604020202020204" pitchFamily="34" charset="0"/>
              <a:buChar char="•"/>
            </a:pPr>
            <a:r>
              <a:rPr lang="en-US" sz="1600" dirty="0">
                <a:solidFill>
                  <a:srgbClr val="17375E"/>
                </a:solidFill>
              </a:rPr>
              <a:t>Does not scale up with the length of the device</a:t>
            </a:r>
          </a:p>
          <a:p>
            <a:pPr marL="1200150" lvl="2" indent="-285750">
              <a:buFont typeface="Arial" panose="020B0604020202020204" pitchFamily="34" charset="0"/>
              <a:buChar char="•"/>
            </a:pPr>
            <a:r>
              <a:rPr lang="en-US" sz="1600" dirty="0">
                <a:solidFill>
                  <a:srgbClr val="17375E"/>
                </a:solidFill>
              </a:rPr>
              <a:t>Can simulate complex device profiles (</a:t>
            </a:r>
            <a:r>
              <a:rPr lang="en-US" sz="1600" dirty="0" err="1">
                <a:solidFill>
                  <a:srgbClr val="17375E"/>
                </a:solidFill>
              </a:rPr>
              <a:t>apodized</a:t>
            </a:r>
            <a:r>
              <a:rPr lang="en-US" sz="1600" dirty="0">
                <a:solidFill>
                  <a:srgbClr val="17375E"/>
                </a:solidFill>
              </a:rPr>
              <a:t>, chirped, etc.)</a:t>
            </a: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Disadvantages:</a:t>
            </a:r>
          </a:p>
          <a:p>
            <a:pPr marL="1200150" lvl="2" indent="-285750">
              <a:buFont typeface="Arial" panose="020B0604020202020204" pitchFamily="34" charset="0"/>
              <a:buChar char="•"/>
            </a:pPr>
            <a:r>
              <a:rPr lang="en-US" sz="1600" dirty="0">
                <a:solidFill>
                  <a:srgbClr val="17375E"/>
                </a:solidFill>
              </a:rPr>
              <a:t>Must have data to fit the coupling coefficient profile vs perturbation size!</a:t>
            </a:r>
          </a:p>
        </p:txBody>
      </p:sp>
      <p:pic>
        <p:nvPicPr>
          <p:cNvPr id="7" name="Picture 6">
            <a:extLst>
              <a:ext uri="{FF2B5EF4-FFF2-40B4-BE49-F238E27FC236}">
                <a16:creationId xmlns:a16="http://schemas.microsoft.com/office/drawing/2014/main" id="{E17B6E71-E603-46D0-BCFA-6AB715875801}"/>
              </a:ext>
            </a:extLst>
          </p:cNvPr>
          <p:cNvPicPr>
            <a:picLocks noChangeAspect="1"/>
          </p:cNvPicPr>
          <p:nvPr/>
        </p:nvPicPr>
        <p:blipFill>
          <a:blip r:embed="rId4"/>
          <a:stretch>
            <a:fillRect/>
          </a:stretch>
        </p:blipFill>
        <p:spPr>
          <a:xfrm>
            <a:off x="5396977" y="3212976"/>
            <a:ext cx="3754623" cy="1441545"/>
          </a:xfrm>
          <a:prstGeom prst="rect">
            <a:avLst/>
          </a:prstGeom>
        </p:spPr>
      </p:pic>
    </p:spTree>
    <p:extLst>
      <p:ext uri="{BB962C8B-B14F-4D97-AF65-F5344CB8AC3E}">
        <p14:creationId xmlns:p14="http://schemas.microsoft.com/office/powerpoint/2010/main" val="905103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Transfer-Matrix Method</a:t>
            </a:r>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6</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dirty="0" smtClean="0">
                <a:solidFill>
                  <a:srgbClr val="17375E"/>
                </a:solidFill>
              </a:rPr>
              <a:t>Run bragg_tmm.py</a:t>
            </a:r>
            <a:endParaRPr lang="en-US" sz="1600" dirty="0">
              <a:solidFill>
                <a:srgbClr val="17375E"/>
              </a:solidFill>
            </a:endParaRPr>
          </a:p>
        </p:txBody>
      </p:sp>
      <p:pic>
        <p:nvPicPr>
          <p:cNvPr id="3" name="Picture 2"/>
          <p:cNvPicPr>
            <a:picLocks noChangeAspect="1"/>
          </p:cNvPicPr>
          <p:nvPr/>
        </p:nvPicPr>
        <p:blipFill>
          <a:blip r:embed="rId3"/>
          <a:stretch>
            <a:fillRect/>
          </a:stretch>
        </p:blipFill>
        <p:spPr>
          <a:xfrm>
            <a:off x="3973872" y="1250160"/>
            <a:ext cx="5124288" cy="4789786"/>
          </a:xfrm>
          <a:prstGeom prst="rect">
            <a:avLst/>
          </a:prstGeom>
        </p:spPr>
      </p:pic>
      <p:pic>
        <p:nvPicPr>
          <p:cNvPr id="8" name="Picture 7"/>
          <p:cNvPicPr>
            <a:picLocks noChangeAspect="1"/>
          </p:cNvPicPr>
          <p:nvPr/>
        </p:nvPicPr>
        <p:blipFill>
          <a:blip r:embed="rId4"/>
          <a:stretch>
            <a:fillRect/>
          </a:stretch>
        </p:blipFill>
        <p:spPr>
          <a:xfrm>
            <a:off x="121121" y="3315519"/>
            <a:ext cx="3576966" cy="2721205"/>
          </a:xfrm>
          <a:prstGeom prst="rect">
            <a:avLst/>
          </a:prstGeom>
        </p:spPr>
      </p:pic>
      <p:pic>
        <p:nvPicPr>
          <p:cNvPr id="5" name="Picture 4"/>
          <p:cNvPicPr>
            <a:picLocks noChangeAspect="1"/>
          </p:cNvPicPr>
          <p:nvPr/>
        </p:nvPicPr>
        <p:blipFill>
          <a:blip r:embed="rId5"/>
          <a:stretch>
            <a:fillRect/>
          </a:stretch>
        </p:blipFill>
        <p:spPr>
          <a:xfrm>
            <a:off x="85888" y="2008746"/>
            <a:ext cx="3725911" cy="930006"/>
          </a:xfrm>
          <a:prstGeom prst="rect">
            <a:avLst/>
          </a:prstGeom>
        </p:spPr>
      </p:pic>
    </p:spTree>
    <p:extLst>
      <p:ext uri="{BB962C8B-B14F-4D97-AF65-F5344CB8AC3E}">
        <p14:creationId xmlns:p14="http://schemas.microsoft.com/office/powerpoint/2010/main" val="215467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DC6D0B9-08A5-4647-BC95-9972E05925CA}"/>
              </a:ext>
            </a:extLst>
          </p:cNvPr>
          <p:cNvPicPr>
            <a:picLocks noChangeAspect="1"/>
          </p:cNvPicPr>
          <p:nvPr/>
        </p:nvPicPr>
        <p:blipFill>
          <a:blip r:embed="rId3"/>
          <a:stretch>
            <a:fillRect/>
          </a:stretch>
        </p:blipFill>
        <p:spPr>
          <a:xfrm>
            <a:off x="6444208" y="2477067"/>
            <a:ext cx="2684673" cy="2316722"/>
          </a:xfrm>
          <a:prstGeom prst="rect">
            <a:avLst/>
          </a:prstGeom>
        </p:spPr>
      </p:pic>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Coupled-mode Theory</a:t>
            </a:r>
            <a:endParaRPr lang="en-CA" dirty="0"/>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7</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4524315"/>
          </a:xfrm>
          <a:prstGeom prst="rect">
            <a:avLst/>
          </a:prstGeom>
          <a:noFill/>
        </p:spPr>
        <p:txBody>
          <a:bodyPr wrap="square" rtlCol="0">
            <a:spAutoFit/>
          </a:bodyPr>
          <a:lstStyle/>
          <a:p>
            <a:pPr marL="742950" lvl="1" indent="-285750">
              <a:buFont typeface="Arial" panose="020B0604020202020204" pitchFamily="34" charset="0"/>
              <a:buChar char="•"/>
            </a:pPr>
            <a:r>
              <a:rPr lang="en-US" sz="1600" b="1" dirty="0">
                <a:solidFill>
                  <a:srgbClr val="17375E"/>
                </a:solidFill>
              </a:rPr>
              <a:t>Available:</a:t>
            </a:r>
            <a:r>
              <a:rPr lang="en-US" sz="1600" dirty="0">
                <a:solidFill>
                  <a:srgbClr val="17375E"/>
                </a:solidFill>
              </a:rPr>
              <a:t> </a:t>
            </a:r>
            <a:r>
              <a:rPr lang="en-US" sz="1600" dirty="0">
                <a:hlinkClick r:id="rId4"/>
              </a:rPr>
              <a:t>https://</a:t>
            </a:r>
            <a:r>
              <a:rPr lang="en-US" sz="1600" dirty="0" smtClean="0">
                <a:hlinkClick r:id="rId4"/>
              </a:rPr>
              <a:t>github.com/mustafacc/SiEPIC_Photonics_Package/blob/master/SiEPIC_Photonics_Package/solvers_simulators/bragg_cmt/bragg_cmt.py</a:t>
            </a:r>
            <a:endParaRPr lang="en-US" sz="1600" dirty="0"/>
          </a:p>
          <a:p>
            <a:pPr marL="742950" lvl="1"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dirty="0">
                <a:solidFill>
                  <a:srgbClr val="17375E"/>
                </a:solidFill>
              </a:rPr>
              <a:t>Handy tool to quickly model phase-shifted Bragg gratings</a:t>
            </a:r>
          </a:p>
          <a:p>
            <a:pPr marL="742950" lvl="1"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Inputs:</a:t>
            </a:r>
          </a:p>
          <a:p>
            <a:pPr marL="1200150" lvl="2" indent="-285750">
              <a:buFont typeface="Arial" panose="020B0604020202020204" pitchFamily="34" charset="0"/>
              <a:buChar char="•"/>
            </a:pPr>
            <a:r>
              <a:rPr lang="en-US" sz="1600" dirty="0">
                <a:solidFill>
                  <a:srgbClr val="17375E"/>
                </a:solidFill>
              </a:rPr>
              <a:t>Waveguides compact models (effective indices fits, n(</a:t>
            </a:r>
            <a:r>
              <a:rPr lang="el-GR" sz="1600" dirty="0">
                <a:solidFill>
                  <a:srgbClr val="17375E"/>
                </a:solidFill>
              </a:rPr>
              <a:t>λ</a:t>
            </a:r>
            <a:r>
              <a:rPr lang="en-US" sz="1600" dirty="0" smtClean="0">
                <a:solidFill>
                  <a:srgbClr val="17375E"/>
                </a:solidFill>
              </a:rPr>
              <a:t>) )</a:t>
            </a:r>
            <a:endParaRPr lang="en-US" sz="1600" dirty="0">
              <a:solidFill>
                <a:srgbClr val="17375E"/>
              </a:solidFill>
            </a:endParaRPr>
          </a:p>
          <a:p>
            <a:pPr marL="1200150" lvl="2" indent="-285750">
              <a:buFont typeface="Arial" panose="020B0604020202020204" pitchFamily="34" charset="0"/>
              <a:buChar char="•"/>
            </a:pPr>
            <a:r>
              <a:rPr lang="en-US" sz="1600" dirty="0">
                <a:solidFill>
                  <a:srgbClr val="17375E"/>
                </a:solidFill>
              </a:rPr>
              <a:t>Period</a:t>
            </a:r>
          </a:p>
          <a:p>
            <a:pPr marL="1200150" lvl="2" indent="-285750">
              <a:buFont typeface="Arial" panose="020B0604020202020204" pitchFamily="34" charset="0"/>
              <a:buChar char="•"/>
            </a:pPr>
            <a:r>
              <a:rPr lang="en-US" sz="1600" dirty="0">
                <a:solidFill>
                  <a:srgbClr val="17375E"/>
                </a:solidFill>
              </a:rPr>
              <a:t>Number of corrugations</a:t>
            </a:r>
          </a:p>
          <a:p>
            <a:pPr marL="1200150" lvl="2" indent="-285750">
              <a:buFont typeface="Arial" panose="020B0604020202020204" pitchFamily="34" charset="0"/>
              <a:buChar char="•"/>
            </a:pPr>
            <a:r>
              <a:rPr lang="en-US" sz="1600" dirty="0" smtClean="0">
                <a:solidFill>
                  <a:srgbClr val="17375E"/>
                </a:solidFill>
              </a:rPr>
              <a:t>Coupling coefficient (kappa)</a:t>
            </a:r>
            <a:endParaRPr lang="en-US" sz="1600" dirty="0">
              <a:solidFill>
                <a:srgbClr val="17375E"/>
              </a:solidFill>
            </a:endParaRP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Advantages:</a:t>
            </a:r>
          </a:p>
          <a:p>
            <a:pPr marL="1200150" lvl="2" indent="-285750">
              <a:buFont typeface="Arial" panose="020B0604020202020204" pitchFamily="34" charset="0"/>
              <a:buChar char="•"/>
            </a:pPr>
            <a:r>
              <a:rPr lang="en-US" sz="1600" dirty="0" smtClean="0">
                <a:solidFill>
                  <a:srgbClr val="17375E"/>
                </a:solidFill>
              </a:rPr>
              <a:t>Accurate, less accurate fo</a:t>
            </a:r>
            <a:r>
              <a:rPr lang="en-US" sz="1600" dirty="0" smtClean="0">
                <a:solidFill>
                  <a:srgbClr val="17375E"/>
                </a:solidFill>
              </a:rPr>
              <a:t>r large perturbations</a:t>
            </a:r>
            <a:endParaRPr lang="en-US" sz="1600" dirty="0" smtClean="0">
              <a:solidFill>
                <a:srgbClr val="17375E"/>
              </a:solidFill>
            </a:endParaRPr>
          </a:p>
          <a:p>
            <a:pPr marL="1200150" lvl="2" indent="-285750">
              <a:buFont typeface="Arial" panose="020B0604020202020204" pitchFamily="34" charset="0"/>
              <a:buChar char="•"/>
            </a:pPr>
            <a:r>
              <a:rPr lang="en-US" sz="1600" dirty="0" smtClean="0">
                <a:solidFill>
                  <a:srgbClr val="17375E"/>
                </a:solidFill>
              </a:rPr>
              <a:t>Not computationally intensive</a:t>
            </a:r>
            <a:endParaRPr lang="en-US" sz="1600" dirty="0">
              <a:solidFill>
                <a:srgbClr val="17375E"/>
              </a:solidFill>
            </a:endParaRPr>
          </a:p>
          <a:p>
            <a:pPr marL="1200150" lvl="2" indent="-285750">
              <a:buFont typeface="Arial" panose="020B0604020202020204" pitchFamily="34" charset="0"/>
              <a:buChar char="•"/>
            </a:pPr>
            <a:endParaRPr lang="en-US" sz="1600" dirty="0">
              <a:solidFill>
                <a:srgbClr val="17375E"/>
              </a:solidFill>
            </a:endParaRPr>
          </a:p>
          <a:p>
            <a:pPr marL="742950" lvl="1" indent="-285750">
              <a:buFont typeface="Arial" panose="020B0604020202020204" pitchFamily="34" charset="0"/>
              <a:buChar char="•"/>
            </a:pPr>
            <a:r>
              <a:rPr lang="en-US" sz="1600" b="1" dirty="0">
                <a:solidFill>
                  <a:srgbClr val="17375E"/>
                </a:solidFill>
              </a:rPr>
              <a:t>Disadvantages:</a:t>
            </a:r>
          </a:p>
          <a:p>
            <a:pPr marL="1200150" lvl="2" indent="-285750">
              <a:buFont typeface="Arial" panose="020B0604020202020204" pitchFamily="34" charset="0"/>
              <a:buChar char="•"/>
            </a:pPr>
            <a:r>
              <a:rPr lang="en-US" sz="1600" dirty="0">
                <a:solidFill>
                  <a:srgbClr val="17375E"/>
                </a:solidFill>
              </a:rPr>
              <a:t>Must have </a:t>
            </a:r>
            <a:r>
              <a:rPr lang="en-US" sz="1600" dirty="0" smtClean="0">
                <a:solidFill>
                  <a:srgbClr val="17375E"/>
                </a:solidFill>
              </a:rPr>
              <a:t>a real value for the coupling coefficient!</a:t>
            </a:r>
            <a:endParaRPr lang="en-US" sz="1600" dirty="0">
              <a:solidFill>
                <a:srgbClr val="17375E"/>
              </a:solidFill>
            </a:endParaRPr>
          </a:p>
        </p:txBody>
      </p:sp>
    </p:spTree>
    <p:extLst>
      <p:ext uri="{BB962C8B-B14F-4D97-AF65-F5344CB8AC3E}">
        <p14:creationId xmlns:p14="http://schemas.microsoft.com/office/powerpoint/2010/main" val="4075821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ltLang="zh-CN" dirty="0" smtClean="0"/>
              <a:t>M. Hammood ©2020</a:t>
            </a:r>
            <a:endParaRPr lang="en-US" altLang="zh-CN" dirty="0"/>
          </a:p>
        </p:txBody>
      </p:sp>
      <p:sp>
        <p:nvSpPr>
          <p:cNvPr id="4" name="Slide Number Placeholder 3"/>
          <p:cNvSpPr>
            <a:spLocks noGrp="1"/>
          </p:cNvSpPr>
          <p:nvPr>
            <p:ph type="sldNum" sz="quarter" idx="12"/>
          </p:nvPr>
        </p:nvSpPr>
        <p:spPr/>
        <p:txBody>
          <a:bodyPr/>
          <a:lstStyle/>
          <a:p>
            <a:fld id="{17BB8376-F12B-CB44-BE0C-DBE0A170CA7C}" type="slidenum">
              <a:rPr lang="en-US" altLang="zh-CN" smtClean="0"/>
              <a:pPr/>
              <a:t>8</a:t>
            </a:fld>
            <a:endParaRPr lang="en-US" altLang="zh-CN"/>
          </a:p>
        </p:txBody>
      </p:sp>
      <p:sp>
        <p:nvSpPr>
          <p:cNvPr id="6" name="TextBox 5"/>
          <p:cNvSpPr txBox="1"/>
          <p:nvPr/>
        </p:nvSpPr>
        <p:spPr>
          <a:xfrm>
            <a:off x="457200" y="1441973"/>
            <a:ext cx="8229600"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2060"/>
                </a:solidFill>
              </a:rPr>
              <a:t>Dependent on the waveguides geometry and structure of the perturbation gratings (strength/shape)</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Determines the bandwidth and reflectivity of the device</a:t>
            </a:r>
          </a:p>
          <a:p>
            <a:pPr marL="285750" indent="-285750">
              <a:buFont typeface="Arial" panose="020B0604020202020204" pitchFamily="34" charset="0"/>
              <a:buChar char="•"/>
            </a:pPr>
            <a:endParaRPr lang="en-US" u="sng" dirty="0">
              <a:solidFill>
                <a:srgbClr val="002060"/>
              </a:solidFill>
            </a:endParaRPr>
          </a:p>
          <a:p>
            <a:pPr marL="285750" indent="-285750">
              <a:buFont typeface="Arial" panose="020B0604020202020204" pitchFamily="34" charset="0"/>
              <a:buChar char="•"/>
            </a:pPr>
            <a:r>
              <a:rPr lang="en-US" dirty="0">
                <a:solidFill>
                  <a:srgbClr val="002060"/>
                </a:solidFill>
              </a:rPr>
              <a:t>The key parameter that sets coupled-mode theory model to work</a:t>
            </a:r>
            <a:r>
              <a:rPr lang="en-US" dirty="0" smtClean="0">
                <a:solidFill>
                  <a:srgbClr val="002060"/>
                </a:solidFill>
              </a:rPr>
              <a:t>.</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Accurate for small perturbations</a:t>
            </a:r>
          </a:p>
          <a:p>
            <a:pPr marL="285750" indent="-285750">
              <a:buFont typeface="Arial" panose="020B0604020202020204" pitchFamily="34" charset="0"/>
              <a:buChar char="•"/>
            </a:pPr>
            <a:endParaRPr lang="en-US" dirty="0">
              <a:solidFill>
                <a:srgbClr val="002060"/>
              </a:solidFill>
            </a:endParaRPr>
          </a:p>
          <a:p>
            <a:pPr marL="285750" indent="-285750">
              <a:buFont typeface="Arial" panose="020B0604020202020204" pitchFamily="34" charset="0"/>
              <a:buChar char="•"/>
            </a:pPr>
            <a:r>
              <a:rPr lang="en-US" dirty="0">
                <a:solidFill>
                  <a:srgbClr val="002060"/>
                </a:solidFill>
              </a:rPr>
              <a:t>Easily implemented  for simple </a:t>
            </a:r>
          </a:p>
          <a:p>
            <a:r>
              <a:rPr lang="en-US" dirty="0">
                <a:solidFill>
                  <a:srgbClr val="002060"/>
                </a:solidFill>
              </a:rPr>
              <a:t>perturbations</a:t>
            </a:r>
          </a:p>
          <a:p>
            <a:endParaRPr lang="en-US" dirty="0">
              <a:solidFill>
                <a:srgbClr val="002060"/>
              </a:solidFill>
            </a:endParaRPr>
          </a:p>
          <a:p>
            <a:pPr marL="285750" indent="-285750">
              <a:buFont typeface="Arial" panose="020B0604020202020204" pitchFamily="34" charset="0"/>
              <a:buChar char="•"/>
            </a:pPr>
            <a:r>
              <a:rPr lang="en-US" dirty="0">
                <a:solidFill>
                  <a:srgbClr val="002060"/>
                </a:solidFill>
              </a:rPr>
              <a:t>Difficult to find the Fourier-expansion term (</a:t>
            </a:r>
            <a:r>
              <a:rPr lang="el-GR" b="1" dirty="0">
                <a:solidFill>
                  <a:srgbClr val="002060"/>
                </a:solidFill>
              </a:rPr>
              <a:t>Δε</a:t>
            </a:r>
            <a:r>
              <a:rPr lang="en-US" dirty="0">
                <a:solidFill>
                  <a:srgbClr val="002060"/>
                </a:solidFill>
              </a:rPr>
              <a:t>) for unconventional perturbations shapes (ex: sinusoidal or litho. smoothed corrugations)</a:t>
            </a:r>
          </a:p>
          <a:p>
            <a:endParaRPr lang="en-US" dirty="0">
              <a:solidFill>
                <a:srgbClr val="002060"/>
              </a:solidFill>
            </a:endParaRPr>
          </a:p>
        </p:txBody>
      </p:sp>
      <p:sp>
        <p:nvSpPr>
          <p:cNvPr id="5" name="Title 4"/>
          <p:cNvSpPr>
            <a:spLocks noGrp="1"/>
          </p:cNvSpPr>
          <p:nvPr>
            <p:ph type="title"/>
          </p:nvPr>
        </p:nvSpPr>
        <p:spPr/>
        <p:txBody>
          <a:bodyPr/>
          <a:lstStyle/>
          <a:p>
            <a:r>
              <a:rPr lang="en-CA" dirty="0"/>
              <a:t>Bragg Gratings: Coupled-mode Theory</a:t>
            </a:r>
            <a:endParaRPr lang="en-US" dirty="0"/>
          </a:p>
        </p:txBody>
      </p:sp>
      <p:pic>
        <p:nvPicPr>
          <p:cNvPr id="8" name="Picture 7"/>
          <p:cNvPicPr>
            <a:picLocks noChangeAspect="1"/>
          </p:cNvPicPr>
          <p:nvPr/>
        </p:nvPicPr>
        <p:blipFill>
          <a:blip r:embed="rId2"/>
          <a:stretch>
            <a:fillRect/>
          </a:stretch>
        </p:blipFill>
        <p:spPr>
          <a:xfrm>
            <a:off x="5940152" y="3217908"/>
            <a:ext cx="3101064" cy="1529292"/>
          </a:xfrm>
          <a:prstGeom prst="rect">
            <a:avLst/>
          </a:prstGeom>
        </p:spPr>
      </p:pic>
    </p:spTree>
    <p:extLst>
      <p:ext uri="{BB962C8B-B14F-4D97-AF65-F5344CB8AC3E}">
        <p14:creationId xmlns:p14="http://schemas.microsoft.com/office/powerpoint/2010/main" val="51782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F135-273E-4834-B6F0-3D0858F133DF}"/>
              </a:ext>
            </a:extLst>
          </p:cNvPr>
          <p:cNvSpPr>
            <a:spLocks noGrp="1"/>
          </p:cNvSpPr>
          <p:nvPr>
            <p:ph type="title"/>
          </p:nvPr>
        </p:nvSpPr>
        <p:spPr>
          <a:xfrm>
            <a:off x="457200" y="274638"/>
            <a:ext cx="8291264" cy="1143000"/>
          </a:xfrm>
        </p:spPr>
        <p:txBody>
          <a:bodyPr/>
          <a:lstStyle/>
          <a:p>
            <a:r>
              <a:rPr lang="en-CA" dirty="0"/>
              <a:t>Bragg Gratings: Coupled-mode Theory</a:t>
            </a:r>
            <a:endParaRPr lang="en-CA" dirty="0"/>
          </a:p>
        </p:txBody>
      </p:sp>
      <p:sp>
        <p:nvSpPr>
          <p:cNvPr id="4" name="Slide Number Placeholder 3">
            <a:extLst>
              <a:ext uri="{FF2B5EF4-FFF2-40B4-BE49-F238E27FC236}">
                <a16:creationId xmlns:a16="http://schemas.microsoft.com/office/drawing/2014/main" id="{181E9F38-6DC0-4C01-A41D-AB533D6FEA17}"/>
              </a:ext>
            </a:extLst>
          </p:cNvPr>
          <p:cNvSpPr>
            <a:spLocks noGrp="1"/>
          </p:cNvSpPr>
          <p:nvPr>
            <p:ph type="sldNum" sz="quarter" idx="12"/>
          </p:nvPr>
        </p:nvSpPr>
        <p:spPr/>
        <p:txBody>
          <a:bodyPr/>
          <a:lstStyle/>
          <a:p>
            <a:fld id="{17BB8376-F12B-CB44-BE0C-DBE0A170CA7C}" type="slidenum">
              <a:rPr lang="en-US" altLang="zh-CN" smtClean="0"/>
              <a:pPr/>
              <a:t>9</a:t>
            </a:fld>
            <a:endParaRPr lang="en-US" altLang="zh-CN"/>
          </a:p>
        </p:txBody>
      </p:sp>
      <p:sp>
        <p:nvSpPr>
          <p:cNvPr id="6" name="Footer Placeholder 2">
            <a:extLst>
              <a:ext uri="{FF2B5EF4-FFF2-40B4-BE49-F238E27FC236}">
                <a16:creationId xmlns:a16="http://schemas.microsoft.com/office/drawing/2014/main" id="{81E21CDC-8116-449C-AF50-F12DB1CAE886}"/>
              </a:ext>
            </a:extLst>
          </p:cNvPr>
          <p:cNvSpPr>
            <a:spLocks noGrp="1"/>
          </p:cNvSpPr>
          <p:nvPr>
            <p:ph type="ftr" sz="quarter" idx="11"/>
          </p:nvPr>
        </p:nvSpPr>
        <p:spPr>
          <a:xfrm>
            <a:off x="7452320" y="0"/>
            <a:ext cx="1691680" cy="365125"/>
          </a:xfrm>
        </p:spPr>
        <p:txBody>
          <a:bodyPr/>
          <a:lstStyle/>
          <a:p>
            <a:r>
              <a:rPr lang="en-US" altLang="zh-CN" dirty="0"/>
              <a:t> M. Hammood ©2020</a:t>
            </a:r>
          </a:p>
        </p:txBody>
      </p:sp>
      <p:sp>
        <p:nvSpPr>
          <p:cNvPr id="10" name="TextBox 9">
            <a:extLst>
              <a:ext uri="{FF2B5EF4-FFF2-40B4-BE49-F238E27FC236}">
                <a16:creationId xmlns:a16="http://schemas.microsoft.com/office/drawing/2014/main" id="{9AC1B49E-B2DD-4EBF-8C05-7CEEC47B1267}"/>
              </a:ext>
            </a:extLst>
          </p:cNvPr>
          <p:cNvSpPr txBox="1"/>
          <p:nvPr/>
        </p:nvSpPr>
        <p:spPr>
          <a:xfrm>
            <a:off x="107504" y="1250160"/>
            <a:ext cx="9036496"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dirty="0" smtClean="0">
                <a:solidFill>
                  <a:srgbClr val="17375E"/>
                </a:solidFill>
              </a:rPr>
              <a:t>Run </a:t>
            </a:r>
            <a:r>
              <a:rPr lang="en-US" sz="1600" dirty="0" smtClean="0">
                <a:solidFill>
                  <a:srgbClr val="17375E"/>
                </a:solidFill>
              </a:rPr>
              <a:t>bragg_cmt.py</a:t>
            </a:r>
            <a:endParaRPr lang="en-US" sz="1600" dirty="0">
              <a:solidFill>
                <a:srgbClr val="17375E"/>
              </a:solidFill>
            </a:endParaRPr>
          </a:p>
        </p:txBody>
      </p:sp>
      <p:pic>
        <p:nvPicPr>
          <p:cNvPr id="8" name="Picture 7"/>
          <p:cNvPicPr>
            <a:picLocks noChangeAspect="1"/>
          </p:cNvPicPr>
          <p:nvPr/>
        </p:nvPicPr>
        <p:blipFill>
          <a:blip r:embed="rId3"/>
          <a:stretch>
            <a:fillRect/>
          </a:stretch>
        </p:blipFill>
        <p:spPr>
          <a:xfrm>
            <a:off x="121121" y="3315519"/>
            <a:ext cx="3576966" cy="2721205"/>
          </a:xfrm>
          <a:prstGeom prst="rect">
            <a:avLst/>
          </a:prstGeom>
        </p:spPr>
      </p:pic>
      <p:pic>
        <p:nvPicPr>
          <p:cNvPr id="5" name="Picture 4"/>
          <p:cNvPicPr>
            <a:picLocks noChangeAspect="1"/>
          </p:cNvPicPr>
          <p:nvPr/>
        </p:nvPicPr>
        <p:blipFill>
          <a:blip r:embed="rId4"/>
          <a:stretch>
            <a:fillRect/>
          </a:stretch>
        </p:blipFill>
        <p:spPr>
          <a:xfrm>
            <a:off x="85888" y="2008746"/>
            <a:ext cx="3725911" cy="930006"/>
          </a:xfrm>
          <a:prstGeom prst="rect">
            <a:avLst/>
          </a:prstGeom>
        </p:spPr>
      </p:pic>
      <p:pic>
        <p:nvPicPr>
          <p:cNvPr id="7" name="Picture 6"/>
          <p:cNvPicPr>
            <a:picLocks noChangeAspect="1"/>
          </p:cNvPicPr>
          <p:nvPr/>
        </p:nvPicPr>
        <p:blipFill>
          <a:blip r:embed="rId5"/>
          <a:stretch>
            <a:fillRect/>
          </a:stretch>
        </p:blipFill>
        <p:spPr>
          <a:xfrm>
            <a:off x="4067944" y="1436120"/>
            <a:ext cx="4999524" cy="4086805"/>
          </a:xfrm>
          <a:prstGeom prst="rect">
            <a:avLst/>
          </a:prstGeom>
        </p:spPr>
      </p:pic>
    </p:spTree>
    <p:extLst>
      <p:ext uri="{BB962C8B-B14F-4D97-AF65-F5344CB8AC3E}">
        <p14:creationId xmlns:p14="http://schemas.microsoft.com/office/powerpoint/2010/main" val="320414266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BC_the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BC_theme1" id="{F9174C05-1DA1-4A84-AB29-033B662CC0FE}" vid="{85A6F710-4673-428D-9A93-1EBF82152076}"/>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100534</TotalTime>
  <Words>2378</Words>
  <Application>Microsoft Office PowerPoint</Application>
  <PresentationFormat>On-screen Show (4:3)</PresentationFormat>
  <Paragraphs>370</Paragraphs>
  <Slides>33</Slides>
  <Notes>31</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33</vt:i4>
      </vt:variant>
    </vt:vector>
  </HeadingPairs>
  <TitlesOfParts>
    <vt:vector size="44" baseType="lpstr">
      <vt:lpstr>ＭＳ Ｐゴシック</vt:lpstr>
      <vt:lpstr>Agency FB</vt:lpstr>
      <vt:lpstr>Arial</vt:lpstr>
      <vt:lpstr>Arial</vt:lpstr>
      <vt:lpstr>Calibri</vt:lpstr>
      <vt:lpstr>Eras Medium ITC</vt:lpstr>
      <vt:lpstr>Times New Roman</vt:lpstr>
      <vt:lpstr>Wingdings</vt:lpstr>
      <vt:lpstr>Custom Design</vt:lpstr>
      <vt:lpstr>UBC_theme1</vt:lpstr>
      <vt:lpstr>1_Custom Design</vt:lpstr>
      <vt:lpstr>Design of Silicon Photonic Bragg Grating Devices  Vancouver, BC, Canada 25 May 2020</vt:lpstr>
      <vt:lpstr>Outline</vt:lpstr>
      <vt:lpstr>Bragg Gratings: References</vt:lpstr>
      <vt:lpstr>Bragg Gratings: Transfer-Matrix Method</vt:lpstr>
      <vt:lpstr>Bragg Gratings: Transfer-Matrix Method</vt:lpstr>
      <vt:lpstr>Bragg Gratings: Transfer-Matrix Method</vt:lpstr>
      <vt:lpstr>Bragg Gratings: Coupled-mode Theory</vt:lpstr>
      <vt:lpstr>Bragg Gratings: Coupled-mode Theory</vt:lpstr>
      <vt:lpstr>Bragg Gratings: Coupled-mode Theory</vt:lpstr>
      <vt:lpstr>Bragg Gratings: EME</vt:lpstr>
      <vt:lpstr>Bragg Gratings: EME</vt:lpstr>
      <vt:lpstr>Bragg Gratings: EME</vt:lpstr>
      <vt:lpstr>Bragg Gratings: EME</vt:lpstr>
      <vt:lpstr>Bragg Gratings: EME</vt:lpstr>
      <vt:lpstr>Bragg Gratings: EME</vt:lpstr>
      <vt:lpstr>Bragg Gratings: 3D/2D FDTD</vt:lpstr>
      <vt:lpstr>Bragg Gratings: 3D/2D FDTD</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Bragg Gratings: FDTD Bloch Boundary</vt:lpstr>
      <vt:lpstr>Contra-directional couplers overview</vt:lpstr>
      <vt:lpstr>Contra-directional couplers design</vt:lpstr>
      <vt:lpstr>Contra-directional couplers applications</vt:lpstr>
      <vt:lpstr>Stacking contra-DCs </vt:lpstr>
      <vt:lpstr>Contra-DC: Sub-wavelength (H. Yun et al. 2019)</vt:lpstr>
      <vt:lpstr>Simulation flow</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Mustafa Hammood PhD Qual.</dc:title>
  <dc:creator>Mustafa Hammood</dc:creator>
  <cp:lastModifiedBy>%username:~0,2%</cp:lastModifiedBy>
  <cp:revision>2919</cp:revision>
  <cp:lastPrinted>2018-01-11T08:12:37Z</cp:lastPrinted>
  <dcterms:created xsi:type="dcterms:W3CDTF">2011-06-10T23:11:41Z</dcterms:created>
  <dcterms:modified xsi:type="dcterms:W3CDTF">2020-05-25T14:02:57Z</dcterms:modified>
</cp:coreProperties>
</file>